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63" r:id="rId3"/>
    <p:sldId id="258" r:id="rId4"/>
    <p:sldId id="288" r:id="rId5"/>
    <p:sldId id="259" r:id="rId6"/>
    <p:sldId id="257" r:id="rId7"/>
    <p:sldId id="262" r:id="rId8"/>
    <p:sldId id="260" r:id="rId9"/>
    <p:sldId id="264" r:id="rId10"/>
    <p:sldId id="270" r:id="rId11"/>
    <p:sldId id="271" r:id="rId12"/>
    <p:sldId id="284" r:id="rId13"/>
    <p:sldId id="272" r:id="rId14"/>
    <p:sldId id="286" r:id="rId15"/>
    <p:sldId id="275" r:id="rId16"/>
    <p:sldId id="277" r:id="rId17"/>
    <p:sldId id="278" r:id="rId18"/>
    <p:sldId id="283" r:id="rId19"/>
    <p:sldId id="287" r:id="rId20"/>
    <p:sldId id="274" r:id="rId21"/>
    <p:sldId id="273" r:id="rId22"/>
  </p:sldIdLst>
  <p:sldSz cx="12192000" cy="6858000"/>
  <p:notesSz cx="6858000" cy="9144000"/>
  <p:defaultText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58CC2"/>
    <a:srgbClr val="6FA2B4"/>
    <a:srgbClr val="D5A9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9"/>
    <p:restoredTop sz="90022"/>
  </p:normalViewPr>
  <p:slideViewPr>
    <p:cSldViewPr snapToGrid="0" snapToObjects="1">
      <p:cViewPr varScale="1">
        <p:scale>
          <a:sx n="141" d="100"/>
          <a:sy n="141" d="100"/>
        </p:scale>
        <p:origin x="12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10.png>
</file>

<file path=ppt/media/image12.png>
</file>

<file path=ppt/media/image2.png>
</file>

<file path=ppt/media/image3.tiff>
</file>

<file path=ppt/media/image4.png>
</file>

<file path=ppt/media/image5.jp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DB9B10-93CF-1449-B1D3-EE2DA1EAB7BC}" type="datetimeFigureOut">
              <a:rPr lang="en-SE" smtClean="0"/>
              <a:t>2020-02-27</a:t>
            </a:fld>
            <a:endParaRPr lang="en-S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7302B7-DACD-654B-8254-4122AC45E2BF}" type="slidenum">
              <a:rPr lang="en-SE" smtClean="0"/>
              <a:t>‹#›</a:t>
            </a:fld>
            <a:endParaRPr lang="en-SE"/>
          </a:p>
        </p:txBody>
      </p:sp>
    </p:spTree>
    <p:extLst>
      <p:ext uri="{BB962C8B-B14F-4D97-AF65-F5344CB8AC3E}">
        <p14:creationId xmlns:p14="http://schemas.microsoft.com/office/powerpoint/2010/main" val="2578704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E97302B7-DACD-654B-8254-4122AC45E2BF}" type="slidenum">
              <a:rPr lang="en-SE" smtClean="0"/>
              <a:t>2</a:t>
            </a:fld>
            <a:endParaRPr lang="en-SE"/>
          </a:p>
        </p:txBody>
      </p:sp>
    </p:spTree>
    <p:extLst>
      <p:ext uri="{BB962C8B-B14F-4D97-AF65-F5344CB8AC3E}">
        <p14:creationId xmlns:p14="http://schemas.microsoft.com/office/powerpoint/2010/main" val="42641874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E" dirty="0"/>
              <a:t>Basic structure of DNA</a:t>
            </a:r>
          </a:p>
        </p:txBody>
      </p:sp>
      <p:sp>
        <p:nvSpPr>
          <p:cNvPr id="4" name="Slide Number Placeholder 3"/>
          <p:cNvSpPr>
            <a:spLocks noGrp="1"/>
          </p:cNvSpPr>
          <p:nvPr>
            <p:ph type="sldNum" sz="quarter" idx="5"/>
          </p:nvPr>
        </p:nvSpPr>
        <p:spPr/>
        <p:txBody>
          <a:bodyPr/>
          <a:lstStyle/>
          <a:p>
            <a:fld id="{E97302B7-DACD-654B-8254-4122AC45E2BF}" type="slidenum">
              <a:rPr lang="en-SE" smtClean="0"/>
              <a:t>15</a:t>
            </a:fld>
            <a:endParaRPr lang="en-SE"/>
          </a:p>
        </p:txBody>
      </p:sp>
    </p:spTree>
    <p:extLst>
      <p:ext uri="{BB962C8B-B14F-4D97-AF65-F5344CB8AC3E}">
        <p14:creationId xmlns:p14="http://schemas.microsoft.com/office/powerpoint/2010/main" val="33797470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E" dirty="0"/>
              <a:t>Basic structure of DNA</a:t>
            </a:r>
          </a:p>
        </p:txBody>
      </p:sp>
      <p:sp>
        <p:nvSpPr>
          <p:cNvPr id="4" name="Slide Number Placeholder 3"/>
          <p:cNvSpPr>
            <a:spLocks noGrp="1"/>
          </p:cNvSpPr>
          <p:nvPr>
            <p:ph type="sldNum" sz="quarter" idx="5"/>
          </p:nvPr>
        </p:nvSpPr>
        <p:spPr/>
        <p:txBody>
          <a:bodyPr/>
          <a:lstStyle/>
          <a:p>
            <a:fld id="{E97302B7-DACD-654B-8254-4122AC45E2BF}" type="slidenum">
              <a:rPr lang="en-SE" smtClean="0"/>
              <a:t>16</a:t>
            </a:fld>
            <a:endParaRPr lang="en-SE"/>
          </a:p>
        </p:txBody>
      </p:sp>
    </p:spTree>
    <p:extLst>
      <p:ext uri="{BB962C8B-B14F-4D97-AF65-F5344CB8AC3E}">
        <p14:creationId xmlns:p14="http://schemas.microsoft.com/office/powerpoint/2010/main" val="5702495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E" dirty="0"/>
              <a:t>Basic structure of DNA</a:t>
            </a:r>
          </a:p>
        </p:txBody>
      </p:sp>
      <p:sp>
        <p:nvSpPr>
          <p:cNvPr id="4" name="Slide Number Placeholder 3"/>
          <p:cNvSpPr>
            <a:spLocks noGrp="1"/>
          </p:cNvSpPr>
          <p:nvPr>
            <p:ph type="sldNum" sz="quarter" idx="5"/>
          </p:nvPr>
        </p:nvSpPr>
        <p:spPr/>
        <p:txBody>
          <a:bodyPr/>
          <a:lstStyle/>
          <a:p>
            <a:fld id="{E97302B7-DACD-654B-8254-4122AC45E2BF}" type="slidenum">
              <a:rPr lang="en-SE" smtClean="0"/>
              <a:t>17</a:t>
            </a:fld>
            <a:endParaRPr lang="en-SE"/>
          </a:p>
        </p:txBody>
      </p:sp>
    </p:spTree>
    <p:extLst>
      <p:ext uri="{BB962C8B-B14F-4D97-AF65-F5344CB8AC3E}">
        <p14:creationId xmlns:p14="http://schemas.microsoft.com/office/powerpoint/2010/main" val="26719560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E" dirty="0"/>
              <a:t>Basic structure of DNA</a:t>
            </a:r>
          </a:p>
        </p:txBody>
      </p:sp>
      <p:sp>
        <p:nvSpPr>
          <p:cNvPr id="4" name="Slide Number Placeholder 3"/>
          <p:cNvSpPr>
            <a:spLocks noGrp="1"/>
          </p:cNvSpPr>
          <p:nvPr>
            <p:ph type="sldNum" sz="quarter" idx="5"/>
          </p:nvPr>
        </p:nvSpPr>
        <p:spPr/>
        <p:txBody>
          <a:bodyPr/>
          <a:lstStyle/>
          <a:p>
            <a:fld id="{E97302B7-DACD-654B-8254-4122AC45E2BF}" type="slidenum">
              <a:rPr lang="en-SE" smtClean="0"/>
              <a:t>18</a:t>
            </a:fld>
            <a:endParaRPr lang="en-SE"/>
          </a:p>
        </p:txBody>
      </p:sp>
    </p:spTree>
    <p:extLst>
      <p:ext uri="{BB962C8B-B14F-4D97-AF65-F5344CB8AC3E}">
        <p14:creationId xmlns:p14="http://schemas.microsoft.com/office/powerpoint/2010/main" val="763634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E97302B7-DACD-654B-8254-4122AC45E2BF}" type="slidenum">
              <a:rPr lang="en-SE" smtClean="0"/>
              <a:t>21</a:t>
            </a:fld>
            <a:endParaRPr lang="en-SE"/>
          </a:p>
        </p:txBody>
      </p:sp>
    </p:spTree>
    <p:extLst>
      <p:ext uri="{BB962C8B-B14F-4D97-AF65-F5344CB8AC3E}">
        <p14:creationId xmlns:p14="http://schemas.microsoft.com/office/powerpoint/2010/main" val="2759769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E" dirty="0"/>
              <a:t>Basic structure of DNA</a:t>
            </a:r>
          </a:p>
          <a:p>
            <a:endParaRPr lang="en-SE" dirty="0"/>
          </a:p>
          <a:p>
            <a:r>
              <a:rPr lang="en-SE" dirty="0"/>
              <a:t>Nanopore slide/video</a:t>
            </a:r>
          </a:p>
        </p:txBody>
      </p:sp>
      <p:sp>
        <p:nvSpPr>
          <p:cNvPr id="4" name="Slide Number Placeholder 3"/>
          <p:cNvSpPr>
            <a:spLocks noGrp="1"/>
          </p:cNvSpPr>
          <p:nvPr>
            <p:ph type="sldNum" sz="quarter" idx="5"/>
          </p:nvPr>
        </p:nvSpPr>
        <p:spPr/>
        <p:txBody>
          <a:bodyPr/>
          <a:lstStyle/>
          <a:p>
            <a:fld id="{E97302B7-DACD-654B-8254-4122AC45E2BF}" type="slidenum">
              <a:rPr lang="en-SE" smtClean="0"/>
              <a:t>3</a:t>
            </a:fld>
            <a:endParaRPr lang="en-SE"/>
          </a:p>
        </p:txBody>
      </p:sp>
    </p:spTree>
    <p:extLst>
      <p:ext uri="{BB962C8B-B14F-4D97-AF65-F5344CB8AC3E}">
        <p14:creationId xmlns:p14="http://schemas.microsoft.com/office/powerpoint/2010/main" val="2809588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E" dirty="0"/>
              <a:t>10 intro</a:t>
            </a:r>
          </a:p>
          <a:p>
            <a:r>
              <a:rPr lang="en-SE" dirty="0"/>
              <a:t>15 exercise</a:t>
            </a:r>
          </a:p>
          <a:p>
            <a:r>
              <a:rPr lang="en-SE" dirty="0"/>
              <a:t>10 scRNA</a:t>
            </a:r>
          </a:p>
          <a:p>
            <a:r>
              <a:rPr lang="en-SE" dirty="0"/>
              <a:t>5 discussion </a:t>
            </a:r>
          </a:p>
          <a:p>
            <a:endParaRPr lang="en-SE" dirty="0"/>
          </a:p>
          <a:p>
            <a:r>
              <a:rPr lang="en-GB" dirty="0"/>
              <a:t>S</a:t>
            </a:r>
            <a:r>
              <a:rPr lang="en-SE" dirty="0"/>
              <a:t>ummary description for paulina</a:t>
            </a:r>
          </a:p>
          <a:p>
            <a:endParaRPr lang="en-SE" dirty="0"/>
          </a:p>
          <a:p>
            <a:r>
              <a:rPr lang="en-GB" dirty="0"/>
              <a:t>P</a:t>
            </a:r>
            <a:r>
              <a:rPr lang="en-SE" dirty="0"/>
              <a:t>ut jupyter on github and db.fna</a:t>
            </a:r>
          </a:p>
          <a:p>
            <a:endParaRPr lang="en-SE" dirty="0"/>
          </a:p>
          <a:p>
            <a:r>
              <a:rPr lang="en-GB" dirty="0"/>
              <a:t>N</a:t>
            </a:r>
            <a:r>
              <a:rPr lang="en-SE" dirty="0"/>
              <a:t>anopore?</a:t>
            </a:r>
          </a:p>
          <a:p>
            <a:endParaRPr lang="en-SE" dirty="0"/>
          </a:p>
          <a:p>
            <a:endParaRPr lang="en-SE" dirty="0"/>
          </a:p>
        </p:txBody>
      </p:sp>
      <p:sp>
        <p:nvSpPr>
          <p:cNvPr id="4" name="Slide Number Placeholder 3"/>
          <p:cNvSpPr>
            <a:spLocks noGrp="1"/>
          </p:cNvSpPr>
          <p:nvPr>
            <p:ph type="sldNum" sz="quarter" idx="5"/>
          </p:nvPr>
        </p:nvSpPr>
        <p:spPr/>
        <p:txBody>
          <a:bodyPr/>
          <a:lstStyle/>
          <a:p>
            <a:fld id="{E97302B7-DACD-654B-8254-4122AC45E2BF}" type="slidenum">
              <a:rPr lang="en-SE" smtClean="0"/>
              <a:t>5</a:t>
            </a:fld>
            <a:endParaRPr lang="en-SE"/>
          </a:p>
        </p:txBody>
      </p:sp>
    </p:spTree>
    <p:extLst>
      <p:ext uri="{BB962C8B-B14F-4D97-AF65-F5344CB8AC3E}">
        <p14:creationId xmlns:p14="http://schemas.microsoft.com/office/powerpoint/2010/main" val="900523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E97302B7-DACD-654B-8254-4122AC45E2BF}" type="slidenum">
              <a:rPr lang="en-SE" smtClean="0"/>
              <a:t>6</a:t>
            </a:fld>
            <a:endParaRPr lang="en-SE"/>
          </a:p>
        </p:txBody>
      </p:sp>
    </p:spTree>
    <p:extLst>
      <p:ext uri="{BB962C8B-B14F-4D97-AF65-F5344CB8AC3E}">
        <p14:creationId xmlns:p14="http://schemas.microsoft.com/office/powerpoint/2010/main" val="7384956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E97302B7-DACD-654B-8254-4122AC45E2BF}" type="slidenum">
              <a:rPr lang="en-SE" smtClean="0"/>
              <a:t>7</a:t>
            </a:fld>
            <a:endParaRPr lang="en-SE"/>
          </a:p>
        </p:txBody>
      </p:sp>
    </p:spTree>
    <p:extLst>
      <p:ext uri="{BB962C8B-B14F-4D97-AF65-F5344CB8AC3E}">
        <p14:creationId xmlns:p14="http://schemas.microsoft.com/office/powerpoint/2010/main" val="393329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E97302B7-DACD-654B-8254-4122AC45E2BF}" type="slidenum">
              <a:rPr lang="en-SE" smtClean="0"/>
              <a:t>10</a:t>
            </a:fld>
            <a:endParaRPr lang="en-SE"/>
          </a:p>
        </p:txBody>
      </p:sp>
    </p:spTree>
    <p:extLst>
      <p:ext uri="{BB962C8B-B14F-4D97-AF65-F5344CB8AC3E}">
        <p14:creationId xmlns:p14="http://schemas.microsoft.com/office/powerpoint/2010/main" val="22080752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E97302B7-DACD-654B-8254-4122AC45E2BF}" type="slidenum">
              <a:rPr lang="en-SE" smtClean="0"/>
              <a:t>11</a:t>
            </a:fld>
            <a:endParaRPr lang="en-SE"/>
          </a:p>
        </p:txBody>
      </p:sp>
    </p:spTree>
    <p:extLst>
      <p:ext uri="{BB962C8B-B14F-4D97-AF65-F5344CB8AC3E}">
        <p14:creationId xmlns:p14="http://schemas.microsoft.com/office/powerpoint/2010/main" val="3114394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E97302B7-DACD-654B-8254-4122AC45E2BF}" type="slidenum">
              <a:rPr lang="en-SE" smtClean="0"/>
              <a:t>12</a:t>
            </a:fld>
            <a:endParaRPr lang="en-SE"/>
          </a:p>
        </p:txBody>
      </p:sp>
    </p:spTree>
    <p:extLst>
      <p:ext uri="{BB962C8B-B14F-4D97-AF65-F5344CB8AC3E}">
        <p14:creationId xmlns:p14="http://schemas.microsoft.com/office/powerpoint/2010/main" val="34217839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E" dirty="0"/>
              <a:t>output of range</a:t>
            </a:r>
          </a:p>
        </p:txBody>
      </p:sp>
      <p:sp>
        <p:nvSpPr>
          <p:cNvPr id="4" name="Slide Number Placeholder 3"/>
          <p:cNvSpPr>
            <a:spLocks noGrp="1"/>
          </p:cNvSpPr>
          <p:nvPr>
            <p:ph type="sldNum" sz="quarter" idx="5"/>
          </p:nvPr>
        </p:nvSpPr>
        <p:spPr/>
        <p:txBody>
          <a:bodyPr/>
          <a:lstStyle/>
          <a:p>
            <a:fld id="{E97302B7-DACD-654B-8254-4122AC45E2BF}" type="slidenum">
              <a:rPr lang="en-SE" smtClean="0"/>
              <a:t>13</a:t>
            </a:fld>
            <a:endParaRPr lang="en-SE"/>
          </a:p>
        </p:txBody>
      </p:sp>
    </p:spTree>
    <p:extLst>
      <p:ext uri="{BB962C8B-B14F-4D97-AF65-F5344CB8AC3E}">
        <p14:creationId xmlns:p14="http://schemas.microsoft.com/office/powerpoint/2010/main" val="3341046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3199F-BD13-9E4A-9A0E-64C5F92919F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SE"/>
          </a:p>
        </p:txBody>
      </p:sp>
      <p:sp>
        <p:nvSpPr>
          <p:cNvPr id="3" name="Subtitle 2">
            <a:extLst>
              <a:ext uri="{FF2B5EF4-FFF2-40B4-BE49-F238E27FC236}">
                <a16:creationId xmlns:a16="http://schemas.microsoft.com/office/drawing/2014/main" id="{B38BD6DD-1CE0-8141-BC86-DC440F1381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SE"/>
          </a:p>
        </p:txBody>
      </p:sp>
      <p:sp>
        <p:nvSpPr>
          <p:cNvPr id="4" name="Date Placeholder 3">
            <a:extLst>
              <a:ext uri="{FF2B5EF4-FFF2-40B4-BE49-F238E27FC236}">
                <a16:creationId xmlns:a16="http://schemas.microsoft.com/office/drawing/2014/main" id="{8658760B-A3B7-5440-B737-064ED130DC1B}"/>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5" name="Footer Placeholder 4">
            <a:extLst>
              <a:ext uri="{FF2B5EF4-FFF2-40B4-BE49-F238E27FC236}">
                <a16:creationId xmlns:a16="http://schemas.microsoft.com/office/drawing/2014/main" id="{6FC10635-0F16-1C44-BE16-ABF79534499D}"/>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9A78C246-B668-5B4F-8ABA-AD22D349DEAE}"/>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4154552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463F6-A36B-E64C-BCC0-D0A997DFF4D3}"/>
              </a:ext>
            </a:extLst>
          </p:cNvPr>
          <p:cNvSpPr>
            <a:spLocks noGrp="1"/>
          </p:cNvSpPr>
          <p:nvPr>
            <p:ph type="title"/>
          </p:nvPr>
        </p:nvSpPr>
        <p:spPr/>
        <p:txBody>
          <a:bodyPr/>
          <a:lstStyle/>
          <a:p>
            <a:r>
              <a:rPr lang="en-GB"/>
              <a:t>Click to edit Master title style</a:t>
            </a:r>
            <a:endParaRPr lang="en-SE"/>
          </a:p>
        </p:txBody>
      </p:sp>
      <p:sp>
        <p:nvSpPr>
          <p:cNvPr id="3" name="Vertical Text Placeholder 2">
            <a:extLst>
              <a:ext uri="{FF2B5EF4-FFF2-40B4-BE49-F238E27FC236}">
                <a16:creationId xmlns:a16="http://schemas.microsoft.com/office/drawing/2014/main" id="{500EFC46-5011-E44E-B1C3-CF2F8C7FD19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88560F5F-1F7D-6547-9447-89AFA501FAD9}"/>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5" name="Footer Placeholder 4">
            <a:extLst>
              <a:ext uri="{FF2B5EF4-FFF2-40B4-BE49-F238E27FC236}">
                <a16:creationId xmlns:a16="http://schemas.microsoft.com/office/drawing/2014/main" id="{986A27DC-E34A-3847-9690-1D716ABC0724}"/>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92981D37-6895-C546-9BAB-1E4664DA05E3}"/>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429280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6E19C1-E1A2-C64D-8C20-54D500D17181}"/>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SE"/>
          </a:p>
        </p:txBody>
      </p:sp>
      <p:sp>
        <p:nvSpPr>
          <p:cNvPr id="3" name="Vertical Text Placeholder 2">
            <a:extLst>
              <a:ext uri="{FF2B5EF4-FFF2-40B4-BE49-F238E27FC236}">
                <a16:creationId xmlns:a16="http://schemas.microsoft.com/office/drawing/2014/main" id="{D7D68CAD-887B-244E-9B6C-D384CF969EE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E33921A3-59FD-B54E-BF81-8BE7EF6E3F79}"/>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5" name="Footer Placeholder 4">
            <a:extLst>
              <a:ext uri="{FF2B5EF4-FFF2-40B4-BE49-F238E27FC236}">
                <a16:creationId xmlns:a16="http://schemas.microsoft.com/office/drawing/2014/main" id="{047D8AB3-7B9D-6D4F-9AF1-B1EBA141688D}"/>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239488C8-D31E-644F-AF09-ECBC42DEEC36}"/>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1162438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4BAF0-7665-B744-93A8-4D07251CB16A}"/>
              </a:ext>
            </a:extLst>
          </p:cNvPr>
          <p:cNvSpPr>
            <a:spLocks noGrp="1"/>
          </p:cNvSpPr>
          <p:nvPr>
            <p:ph type="title"/>
          </p:nvPr>
        </p:nvSpPr>
        <p:spPr/>
        <p:txBody>
          <a:bodyPr/>
          <a:lstStyle/>
          <a:p>
            <a:r>
              <a:rPr lang="en-GB"/>
              <a:t>Click to edit Master title style</a:t>
            </a:r>
            <a:endParaRPr lang="en-SE"/>
          </a:p>
        </p:txBody>
      </p:sp>
      <p:sp>
        <p:nvSpPr>
          <p:cNvPr id="3" name="Content Placeholder 2">
            <a:extLst>
              <a:ext uri="{FF2B5EF4-FFF2-40B4-BE49-F238E27FC236}">
                <a16:creationId xmlns:a16="http://schemas.microsoft.com/office/drawing/2014/main" id="{B6591DBD-EBC1-E54B-BBB5-38008E1C560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C1589744-8C1D-7848-8998-0623686BE9CC}"/>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5" name="Footer Placeholder 4">
            <a:extLst>
              <a:ext uri="{FF2B5EF4-FFF2-40B4-BE49-F238E27FC236}">
                <a16:creationId xmlns:a16="http://schemas.microsoft.com/office/drawing/2014/main" id="{5489B8F2-AEF8-2842-BCA0-DF1E008F45EE}"/>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C03ED97D-2C68-9942-83F9-42E9758A8D15}"/>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1840456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3FD7B-A8EE-9148-ADE4-9A0258758780}"/>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SE"/>
          </a:p>
        </p:txBody>
      </p:sp>
      <p:sp>
        <p:nvSpPr>
          <p:cNvPr id="3" name="Text Placeholder 2">
            <a:extLst>
              <a:ext uri="{FF2B5EF4-FFF2-40B4-BE49-F238E27FC236}">
                <a16:creationId xmlns:a16="http://schemas.microsoft.com/office/drawing/2014/main" id="{A43B6B9A-7C33-1E40-9B9A-34074A038EA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708520-A575-F34C-B1E7-EF972144D498}"/>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5" name="Footer Placeholder 4">
            <a:extLst>
              <a:ext uri="{FF2B5EF4-FFF2-40B4-BE49-F238E27FC236}">
                <a16:creationId xmlns:a16="http://schemas.microsoft.com/office/drawing/2014/main" id="{26D85FC0-5B11-5040-89CE-86136B583C64}"/>
              </a:ext>
            </a:extLst>
          </p:cNvPr>
          <p:cNvSpPr>
            <a:spLocks noGrp="1"/>
          </p:cNvSpPr>
          <p:nvPr>
            <p:ph type="ftr" sz="quarter" idx="11"/>
          </p:nvPr>
        </p:nvSpPr>
        <p:spPr/>
        <p:txBody>
          <a:bodyPr/>
          <a:lstStyle/>
          <a:p>
            <a:endParaRPr lang="en-SE"/>
          </a:p>
        </p:txBody>
      </p:sp>
      <p:sp>
        <p:nvSpPr>
          <p:cNvPr id="6" name="Slide Number Placeholder 5">
            <a:extLst>
              <a:ext uri="{FF2B5EF4-FFF2-40B4-BE49-F238E27FC236}">
                <a16:creationId xmlns:a16="http://schemas.microsoft.com/office/drawing/2014/main" id="{AB844CA7-44D1-A348-8103-A7C67A3B176D}"/>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9956268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89861-70E4-204E-84D8-CB28D224DAE9}"/>
              </a:ext>
            </a:extLst>
          </p:cNvPr>
          <p:cNvSpPr>
            <a:spLocks noGrp="1"/>
          </p:cNvSpPr>
          <p:nvPr>
            <p:ph type="title"/>
          </p:nvPr>
        </p:nvSpPr>
        <p:spPr/>
        <p:txBody>
          <a:bodyPr/>
          <a:lstStyle/>
          <a:p>
            <a:r>
              <a:rPr lang="en-GB"/>
              <a:t>Click to edit Master title style</a:t>
            </a:r>
            <a:endParaRPr lang="en-SE"/>
          </a:p>
        </p:txBody>
      </p:sp>
      <p:sp>
        <p:nvSpPr>
          <p:cNvPr id="3" name="Content Placeholder 2">
            <a:extLst>
              <a:ext uri="{FF2B5EF4-FFF2-40B4-BE49-F238E27FC236}">
                <a16:creationId xmlns:a16="http://schemas.microsoft.com/office/drawing/2014/main" id="{5694B860-A8D5-D741-BBF6-BB0F6397DF4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Content Placeholder 3">
            <a:extLst>
              <a:ext uri="{FF2B5EF4-FFF2-40B4-BE49-F238E27FC236}">
                <a16:creationId xmlns:a16="http://schemas.microsoft.com/office/drawing/2014/main" id="{47A1BA93-A177-294C-ADFC-ECCC3617731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5" name="Date Placeholder 4">
            <a:extLst>
              <a:ext uri="{FF2B5EF4-FFF2-40B4-BE49-F238E27FC236}">
                <a16:creationId xmlns:a16="http://schemas.microsoft.com/office/drawing/2014/main" id="{A32F98FA-1463-5148-98EF-934811DED55F}"/>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6" name="Footer Placeholder 5">
            <a:extLst>
              <a:ext uri="{FF2B5EF4-FFF2-40B4-BE49-F238E27FC236}">
                <a16:creationId xmlns:a16="http://schemas.microsoft.com/office/drawing/2014/main" id="{AB29930E-8520-C744-999C-F92595B4F04E}"/>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0DEB563F-BB34-9745-A12A-B39908AD2702}"/>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1130855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B19D2-0713-944F-870E-C10CBED2466F}"/>
              </a:ext>
            </a:extLst>
          </p:cNvPr>
          <p:cNvSpPr>
            <a:spLocks noGrp="1"/>
          </p:cNvSpPr>
          <p:nvPr>
            <p:ph type="title"/>
          </p:nvPr>
        </p:nvSpPr>
        <p:spPr>
          <a:xfrm>
            <a:off x="839788" y="365125"/>
            <a:ext cx="10515600" cy="1325563"/>
          </a:xfrm>
        </p:spPr>
        <p:txBody>
          <a:bodyPr/>
          <a:lstStyle/>
          <a:p>
            <a:r>
              <a:rPr lang="en-GB"/>
              <a:t>Click to edit Master title style</a:t>
            </a:r>
            <a:endParaRPr lang="en-SE"/>
          </a:p>
        </p:txBody>
      </p:sp>
      <p:sp>
        <p:nvSpPr>
          <p:cNvPr id="3" name="Text Placeholder 2">
            <a:extLst>
              <a:ext uri="{FF2B5EF4-FFF2-40B4-BE49-F238E27FC236}">
                <a16:creationId xmlns:a16="http://schemas.microsoft.com/office/drawing/2014/main" id="{B7CF4C07-74E7-1F46-8D48-80B4E1727C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6C1B54C-C618-2D41-B288-9B86B0036B4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5" name="Text Placeholder 4">
            <a:extLst>
              <a:ext uri="{FF2B5EF4-FFF2-40B4-BE49-F238E27FC236}">
                <a16:creationId xmlns:a16="http://schemas.microsoft.com/office/drawing/2014/main" id="{2B8821EB-7D0A-5E45-86A6-AD4E7C33B3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C67CD68-6630-AA47-94A7-7F194D52D90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7" name="Date Placeholder 6">
            <a:extLst>
              <a:ext uri="{FF2B5EF4-FFF2-40B4-BE49-F238E27FC236}">
                <a16:creationId xmlns:a16="http://schemas.microsoft.com/office/drawing/2014/main" id="{2EF1848B-892D-DE43-AC07-DB9DB2E6D816}"/>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8" name="Footer Placeholder 7">
            <a:extLst>
              <a:ext uri="{FF2B5EF4-FFF2-40B4-BE49-F238E27FC236}">
                <a16:creationId xmlns:a16="http://schemas.microsoft.com/office/drawing/2014/main" id="{C1897ED8-2061-144B-9BDA-05D4945962F4}"/>
              </a:ext>
            </a:extLst>
          </p:cNvPr>
          <p:cNvSpPr>
            <a:spLocks noGrp="1"/>
          </p:cNvSpPr>
          <p:nvPr>
            <p:ph type="ftr" sz="quarter" idx="11"/>
          </p:nvPr>
        </p:nvSpPr>
        <p:spPr/>
        <p:txBody>
          <a:bodyPr/>
          <a:lstStyle/>
          <a:p>
            <a:endParaRPr lang="en-SE"/>
          </a:p>
        </p:txBody>
      </p:sp>
      <p:sp>
        <p:nvSpPr>
          <p:cNvPr id="9" name="Slide Number Placeholder 8">
            <a:extLst>
              <a:ext uri="{FF2B5EF4-FFF2-40B4-BE49-F238E27FC236}">
                <a16:creationId xmlns:a16="http://schemas.microsoft.com/office/drawing/2014/main" id="{0C2568A8-79FB-A046-821C-E70B92D334AA}"/>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2036635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1411A-B0CC-B842-B875-56B42821D184}"/>
              </a:ext>
            </a:extLst>
          </p:cNvPr>
          <p:cNvSpPr>
            <a:spLocks noGrp="1"/>
          </p:cNvSpPr>
          <p:nvPr>
            <p:ph type="title"/>
          </p:nvPr>
        </p:nvSpPr>
        <p:spPr/>
        <p:txBody>
          <a:bodyPr/>
          <a:lstStyle/>
          <a:p>
            <a:r>
              <a:rPr lang="en-GB"/>
              <a:t>Click to edit Master title style</a:t>
            </a:r>
            <a:endParaRPr lang="en-SE"/>
          </a:p>
        </p:txBody>
      </p:sp>
      <p:sp>
        <p:nvSpPr>
          <p:cNvPr id="3" name="Date Placeholder 2">
            <a:extLst>
              <a:ext uri="{FF2B5EF4-FFF2-40B4-BE49-F238E27FC236}">
                <a16:creationId xmlns:a16="http://schemas.microsoft.com/office/drawing/2014/main" id="{E5B54782-39C1-6048-8299-02C93776285F}"/>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4" name="Footer Placeholder 3">
            <a:extLst>
              <a:ext uri="{FF2B5EF4-FFF2-40B4-BE49-F238E27FC236}">
                <a16:creationId xmlns:a16="http://schemas.microsoft.com/office/drawing/2014/main" id="{1FCE15E1-338A-0645-809B-72699C1B9253}"/>
              </a:ext>
            </a:extLst>
          </p:cNvPr>
          <p:cNvSpPr>
            <a:spLocks noGrp="1"/>
          </p:cNvSpPr>
          <p:nvPr>
            <p:ph type="ftr" sz="quarter" idx="11"/>
          </p:nvPr>
        </p:nvSpPr>
        <p:spPr/>
        <p:txBody>
          <a:bodyPr/>
          <a:lstStyle/>
          <a:p>
            <a:endParaRPr lang="en-SE"/>
          </a:p>
        </p:txBody>
      </p:sp>
      <p:sp>
        <p:nvSpPr>
          <p:cNvPr id="5" name="Slide Number Placeholder 4">
            <a:extLst>
              <a:ext uri="{FF2B5EF4-FFF2-40B4-BE49-F238E27FC236}">
                <a16:creationId xmlns:a16="http://schemas.microsoft.com/office/drawing/2014/main" id="{AF62CD90-24BE-364F-9F2E-606879E07DD8}"/>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2053255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911FEC-65F6-3441-9F5F-EE1934B593B5}"/>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3" name="Footer Placeholder 2">
            <a:extLst>
              <a:ext uri="{FF2B5EF4-FFF2-40B4-BE49-F238E27FC236}">
                <a16:creationId xmlns:a16="http://schemas.microsoft.com/office/drawing/2014/main" id="{B467FE78-24F7-D643-8101-6E9E7D7D629D}"/>
              </a:ext>
            </a:extLst>
          </p:cNvPr>
          <p:cNvSpPr>
            <a:spLocks noGrp="1"/>
          </p:cNvSpPr>
          <p:nvPr>
            <p:ph type="ftr" sz="quarter" idx="11"/>
          </p:nvPr>
        </p:nvSpPr>
        <p:spPr/>
        <p:txBody>
          <a:bodyPr/>
          <a:lstStyle/>
          <a:p>
            <a:endParaRPr lang="en-SE"/>
          </a:p>
        </p:txBody>
      </p:sp>
      <p:sp>
        <p:nvSpPr>
          <p:cNvPr id="4" name="Slide Number Placeholder 3">
            <a:extLst>
              <a:ext uri="{FF2B5EF4-FFF2-40B4-BE49-F238E27FC236}">
                <a16:creationId xmlns:a16="http://schemas.microsoft.com/office/drawing/2014/main" id="{DCA17802-B959-E74B-B9DD-AFB96AC935A5}"/>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3256026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D04B0-4D66-904B-9C65-D28B6856D3E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E"/>
          </a:p>
        </p:txBody>
      </p:sp>
      <p:sp>
        <p:nvSpPr>
          <p:cNvPr id="3" name="Content Placeholder 2">
            <a:extLst>
              <a:ext uri="{FF2B5EF4-FFF2-40B4-BE49-F238E27FC236}">
                <a16:creationId xmlns:a16="http://schemas.microsoft.com/office/drawing/2014/main" id="{71C1C179-4864-634A-A121-1420365753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Text Placeholder 3">
            <a:extLst>
              <a:ext uri="{FF2B5EF4-FFF2-40B4-BE49-F238E27FC236}">
                <a16:creationId xmlns:a16="http://schemas.microsoft.com/office/drawing/2014/main" id="{7F5851A1-BDBD-7E4C-8D01-1C66539B16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7D4861A-5F76-0A4C-9001-21B577B43D5B}"/>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6" name="Footer Placeholder 5">
            <a:extLst>
              <a:ext uri="{FF2B5EF4-FFF2-40B4-BE49-F238E27FC236}">
                <a16:creationId xmlns:a16="http://schemas.microsoft.com/office/drawing/2014/main" id="{3C54A94C-84C3-3341-9D7A-47C9692F2B9C}"/>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595B7211-B750-A645-8311-0479D03421E7}"/>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7098111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15EA6-0E37-8544-9C1B-33074486141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SE"/>
          </a:p>
        </p:txBody>
      </p:sp>
      <p:sp>
        <p:nvSpPr>
          <p:cNvPr id="3" name="Picture Placeholder 2">
            <a:extLst>
              <a:ext uri="{FF2B5EF4-FFF2-40B4-BE49-F238E27FC236}">
                <a16:creationId xmlns:a16="http://schemas.microsoft.com/office/drawing/2014/main" id="{9A33B814-50DB-C849-B5C6-B0727A159E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E"/>
          </a:p>
        </p:txBody>
      </p:sp>
      <p:sp>
        <p:nvSpPr>
          <p:cNvPr id="4" name="Text Placeholder 3">
            <a:extLst>
              <a:ext uri="{FF2B5EF4-FFF2-40B4-BE49-F238E27FC236}">
                <a16:creationId xmlns:a16="http://schemas.microsoft.com/office/drawing/2014/main" id="{41BE120F-1EC5-584F-8BFD-D094E1D1D6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F06EDF7-F567-DE45-824D-A73A8A2B6165}"/>
              </a:ext>
            </a:extLst>
          </p:cNvPr>
          <p:cNvSpPr>
            <a:spLocks noGrp="1"/>
          </p:cNvSpPr>
          <p:nvPr>
            <p:ph type="dt" sz="half" idx="10"/>
          </p:nvPr>
        </p:nvSpPr>
        <p:spPr/>
        <p:txBody>
          <a:bodyPr/>
          <a:lstStyle/>
          <a:p>
            <a:fld id="{DB214BA7-BCED-0F4B-B4F8-C2F1EE3D8A94}" type="datetimeFigureOut">
              <a:rPr lang="en-SE" smtClean="0"/>
              <a:t>2020-02-27</a:t>
            </a:fld>
            <a:endParaRPr lang="en-SE"/>
          </a:p>
        </p:txBody>
      </p:sp>
      <p:sp>
        <p:nvSpPr>
          <p:cNvPr id="6" name="Footer Placeholder 5">
            <a:extLst>
              <a:ext uri="{FF2B5EF4-FFF2-40B4-BE49-F238E27FC236}">
                <a16:creationId xmlns:a16="http://schemas.microsoft.com/office/drawing/2014/main" id="{AB9F6845-FCFD-1B42-ABB3-C6F6BEA13545}"/>
              </a:ext>
            </a:extLst>
          </p:cNvPr>
          <p:cNvSpPr>
            <a:spLocks noGrp="1"/>
          </p:cNvSpPr>
          <p:nvPr>
            <p:ph type="ftr" sz="quarter" idx="11"/>
          </p:nvPr>
        </p:nvSpPr>
        <p:spPr/>
        <p:txBody>
          <a:bodyPr/>
          <a:lstStyle/>
          <a:p>
            <a:endParaRPr lang="en-SE"/>
          </a:p>
        </p:txBody>
      </p:sp>
      <p:sp>
        <p:nvSpPr>
          <p:cNvPr id="7" name="Slide Number Placeholder 6">
            <a:extLst>
              <a:ext uri="{FF2B5EF4-FFF2-40B4-BE49-F238E27FC236}">
                <a16:creationId xmlns:a16="http://schemas.microsoft.com/office/drawing/2014/main" id="{5866A1B0-5FBC-EE43-8551-F67EEF480D92}"/>
              </a:ext>
            </a:extLst>
          </p:cNvPr>
          <p:cNvSpPr>
            <a:spLocks noGrp="1"/>
          </p:cNvSpPr>
          <p:nvPr>
            <p:ph type="sldNum" sz="quarter" idx="12"/>
          </p:nvPr>
        </p:nvSpPr>
        <p:spPr/>
        <p:txBody>
          <a:bodyPr/>
          <a:lstStyle/>
          <a:p>
            <a:fld id="{9A674963-3F61-7B47-8F1F-F897F94E78C8}" type="slidenum">
              <a:rPr lang="en-SE" smtClean="0"/>
              <a:t>‹#›</a:t>
            </a:fld>
            <a:endParaRPr lang="en-SE"/>
          </a:p>
        </p:txBody>
      </p:sp>
    </p:spTree>
    <p:extLst>
      <p:ext uri="{BB962C8B-B14F-4D97-AF65-F5344CB8AC3E}">
        <p14:creationId xmlns:p14="http://schemas.microsoft.com/office/powerpoint/2010/main" val="4073320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A92A66-8387-8B47-8C91-8F0B93D57D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SE"/>
          </a:p>
        </p:txBody>
      </p:sp>
      <p:sp>
        <p:nvSpPr>
          <p:cNvPr id="3" name="Text Placeholder 2">
            <a:extLst>
              <a:ext uri="{FF2B5EF4-FFF2-40B4-BE49-F238E27FC236}">
                <a16:creationId xmlns:a16="http://schemas.microsoft.com/office/drawing/2014/main" id="{FD20AE7A-5393-C34B-9FD2-9F63F8EFA0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4" name="Date Placeholder 3">
            <a:extLst>
              <a:ext uri="{FF2B5EF4-FFF2-40B4-BE49-F238E27FC236}">
                <a16:creationId xmlns:a16="http://schemas.microsoft.com/office/drawing/2014/main" id="{A268C761-AD10-7C46-8845-F6C2A695C2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214BA7-BCED-0F4B-B4F8-C2F1EE3D8A94}" type="datetimeFigureOut">
              <a:rPr lang="en-SE" smtClean="0"/>
              <a:t>2020-02-27</a:t>
            </a:fld>
            <a:endParaRPr lang="en-SE"/>
          </a:p>
        </p:txBody>
      </p:sp>
      <p:sp>
        <p:nvSpPr>
          <p:cNvPr id="5" name="Footer Placeholder 4">
            <a:extLst>
              <a:ext uri="{FF2B5EF4-FFF2-40B4-BE49-F238E27FC236}">
                <a16:creationId xmlns:a16="http://schemas.microsoft.com/office/drawing/2014/main" id="{A993C5CD-8B8A-F547-AC0B-C08EDD4DB4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E"/>
          </a:p>
        </p:txBody>
      </p:sp>
      <p:sp>
        <p:nvSpPr>
          <p:cNvPr id="6" name="Slide Number Placeholder 5">
            <a:extLst>
              <a:ext uri="{FF2B5EF4-FFF2-40B4-BE49-F238E27FC236}">
                <a16:creationId xmlns:a16="http://schemas.microsoft.com/office/drawing/2014/main" id="{5234D49A-0C52-FD46-A32C-1990F7BDCE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674963-3F61-7B47-8F1F-F897F94E78C8}" type="slidenum">
              <a:rPr lang="en-SE" smtClean="0"/>
              <a:t>‹#›</a:t>
            </a:fld>
            <a:endParaRPr lang="en-SE"/>
          </a:p>
        </p:txBody>
      </p:sp>
    </p:spTree>
    <p:extLst>
      <p:ext uri="{BB962C8B-B14F-4D97-AF65-F5344CB8AC3E}">
        <p14:creationId xmlns:p14="http://schemas.microsoft.com/office/powerpoint/2010/main" val="518332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5" name="Rectangle 24">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20BD8999-5BFF-C24E-BBF4-920B76D376FB}"/>
              </a:ext>
            </a:extLst>
          </p:cNvPr>
          <p:cNvSpPr>
            <a:spLocks noGrp="1"/>
          </p:cNvSpPr>
          <p:nvPr>
            <p:ph type="ctrTitle"/>
          </p:nvPr>
        </p:nvSpPr>
        <p:spPr>
          <a:xfrm>
            <a:off x="3315031" y="1380754"/>
            <a:ext cx="5561938" cy="2513516"/>
          </a:xfrm>
        </p:spPr>
        <p:txBody>
          <a:bodyPr>
            <a:normAutofit/>
          </a:bodyPr>
          <a:lstStyle/>
          <a:p>
            <a:r>
              <a:rPr lang="en-SE" spc="300">
                <a:latin typeface="Helvetica Neue" panose="02000503000000020004" pitchFamily="2" charset="0"/>
                <a:ea typeface="Helvetica Neue" panose="02000503000000020004" pitchFamily="2" charset="0"/>
                <a:cs typeface="Helvetica Neue" panose="02000503000000020004" pitchFamily="2" charset="0"/>
              </a:rPr>
              <a:t>The code of life</a:t>
            </a:r>
          </a:p>
        </p:txBody>
      </p:sp>
      <p:sp>
        <p:nvSpPr>
          <p:cNvPr id="3" name="Subtitle 2">
            <a:extLst>
              <a:ext uri="{FF2B5EF4-FFF2-40B4-BE49-F238E27FC236}">
                <a16:creationId xmlns:a16="http://schemas.microsoft.com/office/drawing/2014/main" id="{0722463F-FC6D-274F-A42B-4DF720307042}"/>
              </a:ext>
            </a:extLst>
          </p:cNvPr>
          <p:cNvSpPr>
            <a:spLocks noGrp="1"/>
          </p:cNvSpPr>
          <p:nvPr>
            <p:ph type="subTitle" idx="1"/>
          </p:nvPr>
        </p:nvSpPr>
        <p:spPr>
          <a:xfrm>
            <a:off x="3315031" y="4277870"/>
            <a:ext cx="5561938" cy="1534587"/>
          </a:xfrm>
        </p:spPr>
        <p:txBody>
          <a:bodyPr>
            <a:normAutofit/>
          </a:bodyPr>
          <a:lstStyle/>
          <a:p>
            <a:r>
              <a:rPr lang="en-SE">
                <a:latin typeface="Helvetica Neue" panose="02000503000000020004" pitchFamily="2" charset="0"/>
                <a:ea typeface="Helvetica Neue" panose="02000503000000020004" pitchFamily="2" charset="0"/>
                <a:cs typeface="Helvetica Neue" panose="02000503000000020004" pitchFamily="2" charset="0"/>
              </a:rPr>
              <a:t>UniStem day 2020</a:t>
            </a:r>
            <a:endParaRPr lang="en-SE"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 name="Arc 28">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1" name="Oval 30">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81874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515D20E-1AB7-4E74-9236-2B72B63D60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3011F6-2A27-104C-9D47-A09D6AA15531}"/>
              </a:ext>
            </a:extLst>
          </p:cNvPr>
          <p:cNvSpPr>
            <a:spLocks noGrp="1"/>
          </p:cNvSpPr>
          <p:nvPr>
            <p:ph type="title"/>
          </p:nvPr>
        </p:nvSpPr>
        <p:spPr>
          <a:xfrm>
            <a:off x="1045027" y="1336329"/>
            <a:ext cx="4698353" cy="4382588"/>
          </a:xfrm>
        </p:spPr>
        <p:txBody>
          <a:bodyPr anchor="ctr">
            <a:normAutofit/>
          </a:bodyPr>
          <a:lstStyle/>
          <a:p>
            <a:r>
              <a:rPr lang="en-SE" sz="4000" spc="300" dirty="0">
                <a:latin typeface="Helvetica Neue" panose="02000503000000020004" pitchFamily="2" charset="0"/>
                <a:ea typeface="Helvetica Neue" panose="02000503000000020004" pitchFamily="2" charset="0"/>
                <a:cs typeface="Helvetica Neue" panose="02000503000000020004" pitchFamily="2" charset="0"/>
              </a:rPr>
              <a:t>Intro to python</a:t>
            </a:r>
            <a:br>
              <a:rPr lang="en-SE" sz="4000" dirty="0">
                <a:latin typeface="Helvetica Neue" panose="02000503000000020004" pitchFamily="2" charset="0"/>
                <a:ea typeface="Helvetica Neue" panose="02000503000000020004" pitchFamily="2" charset="0"/>
                <a:cs typeface="Helvetica Neue" panose="02000503000000020004" pitchFamily="2" charset="0"/>
              </a:rPr>
            </a:br>
            <a:r>
              <a:rPr lang="en-SE" sz="4000" dirty="0">
                <a:solidFill>
                  <a:schemeClr val="accent2"/>
                </a:solidFill>
                <a:latin typeface="Andale Mono" panose="020B0509000000000004" pitchFamily="49" charset="0"/>
                <a:ea typeface="Helvetica Neue" panose="02000503000000020004" pitchFamily="2" charset="0"/>
                <a:cs typeface="Helvetica Neue" panose="02000503000000020004" pitchFamily="2" charset="0"/>
              </a:rPr>
              <a:t>variables</a:t>
            </a:r>
          </a:p>
        </p:txBody>
      </p:sp>
      <p:grpSp>
        <p:nvGrpSpPr>
          <p:cNvPr id="10"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63461"/>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982976"/>
            <a:ext cx="6009366" cy="512063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350A086-BD57-C640-BF89-0B96FFDD4B8B}"/>
              </a:ext>
            </a:extLst>
          </p:cNvPr>
          <p:cNvSpPr>
            <a:spLocks noGrp="1"/>
          </p:cNvSpPr>
          <p:nvPr>
            <p:ph idx="1"/>
          </p:nvPr>
        </p:nvSpPr>
        <p:spPr>
          <a:xfrm>
            <a:off x="6096001" y="1336329"/>
            <a:ext cx="5260848" cy="4382588"/>
          </a:xfrm>
        </p:spPr>
        <p:txBody>
          <a:bodyPr anchor="ctr">
            <a:normAutofit/>
          </a:bodyPr>
          <a:lstStyle/>
          <a:p>
            <a:pPr marL="0" indent="0">
              <a:buNone/>
            </a:pPr>
            <a:r>
              <a:rPr lang="en-GB" sz="2000" spc="300" dirty="0">
                <a:latin typeface="Helvetica Neue" panose="02000503000000020004" pitchFamily="2" charset="0"/>
                <a:ea typeface="Helvetica Neue" panose="02000503000000020004" pitchFamily="2" charset="0"/>
                <a:cs typeface="Helvetica Neue" panose="02000503000000020004" pitchFamily="2" charset="0"/>
              </a:rPr>
              <a:t>A v</a:t>
            </a:r>
            <a:r>
              <a:rPr lang="en-SE" sz="2000" spc="300" dirty="0">
                <a:latin typeface="Helvetica Neue" panose="02000503000000020004" pitchFamily="2" charset="0"/>
                <a:ea typeface="Helvetica Neue" panose="02000503000000020004" pitchFamily="2" charset="0"/>
                <a:cs typeface="Helvetica Neue" panose="02000503000000020004" pitchFamily="2" charset="0"/>
              </a:rPr>
              <a:t>ariable is a named memory space. There are different types of them</a:t>
            </a:r>
          </a:p>
          <a:p>
            <a:endParaRPr lang="en-SE" sz="2000" dirty="0"/>
          </a:p>
          <a:p>
            <a:pPr marL="0" indent="0">
              <a:buNone/>
            </a:pPr>
            <a:r>
              <a:rPr lang="en-SE" sz="2000" dirty="0">
                <a:latin typeface="Andale Mono" panose="020B0509000000000004" pitchFamily="49" charset="0"/>
              </a:rPr>
              <a:t>	</a:t>
            </a:r>
            <a:r>
              <a:rPr lang="en-SE" sz="2000" dirty="0">
                <a:solidFill>
                  <a:schemeClr val="accent2"/>
                </a:solidFill>
                <a:latin typeface="Andale Mono" panose="020B0509000000000004" pitchFamily="49" charset="0"/>
              </a:rPr>
              <a:t>foo</a:t>
            </a:r>
            <a:r>
              <a:rPr lang="en-SE" sz="2000" dirty="0">
                <a:latin typeface="Andale Mono" panose="020B0509000000000004" pitchFamily="49" charset="0"/>
              </a:rPr>
              <a:t> </a:t>
            </a:r>
            <a:r>
              <a:rPr lang="en-SE" sz="2000" dirty="0">
                <a:solidFill>
                  <a:schemeClr val="accent1"/>
                </a:solidFill>
                <a:latin typeface="Andale Mono" panose="020B0509000000000004" pitchFamily="49" charset="0"/>
              </a:rPr>
              <a:t>=</a:t>
            </a:r>
            <a:r>
              <a:rPr lang="en-SE" sz="2000" dirty="0">
                <a:latin typeface="Andale Mono" panose="020B0509000000000004" pitchFamily="49" charset="0"/>
              </a:rPr>
              <a:t> </a:t>
            </a:r>
            <a:r>
              <a:rPr lang="en-SE" sz="2000" dirty="0">
                <a:solidFill>
                  <a:schemeClr val="accent4">
                    <a:lumMod val="75000"/>
                  </a:schemeClr>
                </a:solidFill>
                <a:latin typeface="Andale Mono" panose="020B0509000000000004" pitchFamily="49" charset="0"/>
              </a:rPr>
              <a:t>“Hello”</a:t>
            </a:r>
          </a:p>
          <a:p>
            <a:pPr marL="0" indent="0">
              <a:buNone/>
            </a:pPr>
            <a:r>
              <a:rPr lang="en-SE" sz="2000" dirty="0">
                <a:latin typeface="Andale Mono" panose="020B0509000000000004" pitchFamily="49" charset="0"/>
              </a:rPr>
              <a:t>	</a:t>
            </a:r>
            <a:r>
              <a:rPr lang="en-SE" sz="2000" dirty="0">
                <a:solidFill>
                  <a:schemeClr val="accent2"/>
                </a:solidFill>
                <a:latin typeface="Andale Mono" panose="020B0509000000000004" pitchFamily="49" charset="0"/>
              </a:rPr>
              <a:t>num</a:t>
            </a:r>
            <a:r>
              <a:rPr lang="en-SE" sz="2000" dirty="0">
                <a:latin typeface="Andale Mono" panose="020B0509000000000004" pitchFamily="49" charset="0"/>
              </a:rPr>
              <a:t> </a:t>
            </a:r>
            <a:r>
              <a:rPr lang="en-SE" sz="2000" dirty="0">
                <a:solidFill>
                  <a:schemeClr val="accent1"/>
                </a:solidFill>
                <a:latin typeface="Andale Mono" panose="020B0509000000000004" pitchFamily="49" charset="0"/>
              </a:rPr>
              <a:t>=</a:t>
            </a:r>
            <a:r>
              <a:rPr lang="en-SE" sz="2000" dirty="0">
                <a:latin typeface="Andale Mono" panose="020B0509000000000004" pitchFamily="49" charset="0"/>
              </a:rPr>
              <a:t> </a:t>
            </a:r>
            <a:r>
              <a:rPr lang="en-SE" sz="2000" dirty="0">
                <a:solidFill>
                  <a:schemeClr val="accent1"/>
                </a:solidFill>
                <a:latin typeface="Andale Mono" panose="020B0509000000000004" pitchFamily="49" charset="0"/>
              </a:rPr>
              <a:t>100</a:t>
            </a:r>
          </a:p>
          <a:p>
            <a:pPr marL="0" indent="0">
              <a:buNone/>
            </a:pPr>
            <a:r>
              <a:rPr lang="en-SE" sz="2000" dirty="0">
                <a:latin typeface="Andale Mono" panose="020B0509000000000004" pitchFamily="49" charset="0"/>
              </a:rPr>
              <a:t>	</a:t>
            </a:r>
            <a:r>
              <a:rPr lang="en-SE" sz="2000" dirty="0">
                <a:solidFill>
                  <a:schemeClr val="accent2"/>
                </a:solidFill>
                <a:latin typeface="Andale Mono" panose="020B0509000000000004" pitchFamily="49" charset="0"/>
              </a:rPr>
              <a:t>var</a:t>
            </a:r>
            <a:r>
              <a:rPr lang="en-SE" sz="2000" dirty="0">
                <a:latin typeface="Andale Mono" panose="020B0509000000000004" pitchFamily="49" charset="0"/>
              </a:rPr>
              <a:t> </a:t>
            </a:r>
            <a:r>
              <a:rPr lang="en-SE" sz="2000" dirty="0">
                <a:solidFill>
                  <a:schemeClr val="accent1"/>
                </a:solidFill>
                <a:latin typeface="Andale Mono" panose="020B0509000000000004" pitchFamily="49" charset="0"/>
              </a:rPr>
              <a:t>=</a:t>
            </a:r>
            <a:r>
              <a:rPr lang="en-SE" sz="2000" dirty="0">
                <a:latin typeface="Andale Mono" panose="020B0509000000000004" pitchFamily="49" charset="0"/>
              </a:rPr>
              <a:t> </a:t>
            </a:r>
            <a:r>
              <a:rPr lang="en-SE" sz="2000" dirty="0">
                <a:solidFill>
                  <a:srgbClr val="7030A0"/>
                </a:solidFill>
                <a:latin typeface="Andale Mono" panose="020B0509000000000004" pitchFamily="49" charset="0"/>
              </a:rPr>
              <a:t>True</a:t>
            </a:r>
          </a:p>
          <a:p>
            <a:pPr marL="0" indent="0">
              <a:buNone/>
            </a:pPr>
            <a:r>
              <a:rPr lang="en-SE" sz="2000" dirty="0">
                <a:latin typeface="Andale Mono" panose="020B0509000000000004" pitchFamily="49" charset="0"/>
              </a:rPr>
              <a:t>	</a:t>
            </a:r>
          </a:p>
        </p:txBody>
      </p:sp>
    </p:spTree>
    <p:extLst>
      <p:ext uri="{BB962C8B-B14F-4D97-AF65-F5344CB8AC3E}">
        <p14:creationId xmlns:p14="http://schemas.microsoft.com/office/powerpoint/2010/main" val="14084925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515D20E-1AB7-4E74-9236-2B72B63D60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3011F6-2A27-104C-9D47-A09D6AA15531}"/>
              </a:ext>
            </a:extLst>
          </p:cNvPr>
          <p:cNvSpPr>
            <a:spLocks noGrp="1"/>
          </p:cNvSpPr>
          <p:nvPr>
            <p:ph type="title"/>
          </p:nvPr>
        </p:nvSpPr>
        <p:spPr>
          <a:xfrm>
            <a:off x="1045027" y="1336329"/>
            <a:ext cx="4698353" cy="4382588"/>
          </a:xfrm>
        </p:spPr>
        <p:txBody>
          <a:bodyPr anchor="ctr">
            <a:normAutofit/>
          </a:bodyPr>
          <a:lstStyle/>
          <a:p>
            <a:r>
              <a:rPr lang="en-SE" sz="4000" spc="300" dirty="0">
                <a:latin typeface="Helvetica Neue" panose="02000503000000020004" pitchFamily="2" charset="0"/>
                <a:ea typeface="Helvetica Neue" panose="02000503000000020004" pitchFamily="2" charset="0"/>
                <a:cs typeface="Helvetica Neue" panose="02000503000000020004" pitchFamily="2" charset="0"/>
              </a:rPr>
              <a:t>Intro to python</a:t>
            </a:r>
            <a:br>
              <a:rPr lang="en-SE" sz="4000" dirty="0">
                <a:latin typeface="Helvetica Neue" panose="02000503000000020004" pitchFamily="2" charset="0"/>
                <a:ea typeface="Helvetica Neue" panose="02000503000000020004" pitchFamily="2" charset="0"/>
                <a:cs typeface="Helvetica Neue" panose="02000503000000020004" pitchFamily="2" charset="0"/>
              </a:rPr>
            </a:br>
            <a:r>
              <a:rPr lang="en-SE" sz="4000" dirty="0">
                <a:solidFill>
                  <a:schemeClr val="accent1"/>
                </a:solidFill>
                <a:latin typeface="Andale Mono" panose="020B0509000000000004" pitchFamily="49" charset="0"/>
                <a:ea typeface="Helvetica Neue" panose="02000503000000020004" pitchFamily="2" charset="0"/>
                <a:cs typeface="Helvetica Neue" panose="02000503000000020004" pitchFamily="2" charset="0"/>
              </a:rPr>
              <a:t>functions</a:t>
            </a:r>
          </a:p>
        </p:txBody>
      </p:sp>
      <p:grpSp>
        <p:nvGrpSpPr>
          <p:cNvPr id="10"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63461"/>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982976"/>
            <a:ext cx="6009366" cy="512063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350A086-BD57-C640-BF89-0B96FFDD4B8B}"/>
              </a:ext>
            </a:extLst>
          </p:cNvPr>
          <p:cNvSpPr>
            <a:spLocks noGrp="1"/>
          </p:cNvSpPr>
          <p:nvPr>
            <p:ph idx="1"/>
          </p:nvPr>
        </p:nvSpPr>
        <p:spPr>
          <a:xfrm>
            <a:off x="6096001" y="1013057"/>
            <a:ext cx="5560333" cy="3124836"/>
          </a:xfrm>
        </p:spPr>
        <p:txBody>
          <a:bodyPr anchor="ctr">
            <a:normAutofit/>
          </a:bodyPr>
          <a:lstStyle/>
          <a:p>
            <a:pPr marL="0" indent="0">
              <a:buNone/>
            </a:pPr>
            <a:r>
              <a:rPr lang="en-SE" sz="1800" spc="300" dirty="0">
                <a:latin typeface="Helvetica Neue" panose="02000503000000020004" pitchFamily="2" charset="0"/>
                <a:ea typeface="Helvetica Neue" panose="02000503000000020004" pitchFamily="2" charset="0"/>
                <a:cs typeface="Helvetica Neue" panose="02000503000000020004" pitchFamily="2" charset="0"/>
              </a:rPr>
              <a:t>A function is a set of instructions to execute (usually given a variable)</a:t>
            </a:r>
          </a:p>
          <a:p>
            <a:pPr marL="0" indent="0">
              <a:buNone/>
            </a:pPr>
            <a:endParaRPr lang="en-SE" sz="2000"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SE" sz="2000" dirty="0">
                <a:solidFill>
                  <a:schemeClr val="accent1"/>
                </a:solidFill>
                <a:latin typeface="Andale Mono" panose="020B0509000000000004" pitchFamily="49" charset="0"/>
              </a:rPr>
              <a:t>print(   )</a:t>
            </a:r>
            <a:r>
              <a:rPr lang="en-SE" sz="2000" dirty="0">
                <a:latin typeface="Andale Mono" panose="020B0509000000000004" pitchFamily="49" charset="0"/>
              </a:rPr>
              <a:t> </a:t>
            </a:r>
            <a:r>
              <a:rPr lang="en-SE" sz="2000" spc="-150" dirty="0">
                <a:solidFill>
                  <a:srgbClr val="6FA2B4"/>
                </a:solidFill>
                <a:latin typeface="Andale Mono" panose="020B0509000000000004" pitchFamily="49" charset="0"/>
              </a:rPr>
              <a:t># Print is a function</a:t>
            </a:r>
          </a:p>
          <a:p>
            <a:pPr marL="0" indent="0">
              <a:buNone/>
            </a:pPr>
            <a:endParaRPr lang="en-SE" sz="2000" dirty="0"/>
          </a:p>
          <a:p>
            <a:pPr marL="0" indent="0">
              <a:buNone/>
            </a:pPr>
            <a:endParaRPr lang="en-SE" sz="2000" dirty="0"/>
          </a:p>
        </p:txBody>
      </p:sp>
      <p:sp>
        <p:nvSpPr>
          <p:cNvPr id="14" name="TextBox 13">
            <a:extLst>
              <a:ext uri="{FF2B5EF4-FFF2-40B4-BE49-F238E27FC236}">
                <a16:creationId xmlns:a16="http://schemas.microsoft.com/office/drawing/2014/main" id="{FBFCBE18-0F9A-E241-80C1-3A19A154E279}"/>
              </a:ext>
            </a:extLst>
          </p:cNvPr>
          <p:cNvSpPr txBox="1"/>
          <p:nvPr/>
        </p:nvSpPr>
        <p:spPr>
          <a:xfrm>
            <a:off x="7004644" y="2478321"/>
            <a:ext cx="646331" cy="400110"/>
          </a:xfrm>
          <a:prstGeom prst="rect">
            <a:avLst/>
          </a:prstGeom>
          <a:noFill/>
        </p:spPr>
        <p:txBody>
          <a:bodyPr wrap="none" rtlCol="0">
            <a:spAutoFit/>
          </a:bodyPr>
          <a:lstStyle/>
          <a:p>
            <a:r>
              <a:rPr lang="en-SE" sz="2000" dirty="0">
                <a:solidFill>
                  <a:schemeClr val="accent2"/>
                </a:solidFill>
                <a:latin typeface="Andale Mono" panose="020B0509000000000004" pitchFamily="49" charset="0"/>
              </a:rPr>
              <a:t>foo</a:t>
            </a:r>
            <a:endParaRPr lang="en-SE" sz="2000" dirty="0"/>
          </a:p>
        </p:txBody>
      </p:sp>
      <p:sp>
        <p:nvSpPr>
          <p:cNvPr id="16" name="TextBox 15">
            <a:extLst>
              <a:ext uri="{FF2B5EF4-FFF2-40B4-BE49-F238E27FC236}">
                <a16:creationId xmlns:a16="http://schemas.microsoft.com/office/drawing/2014/main" id="{EE4FD836-6CC7-EE49-BB4B-73FBE9509E13}"/>
              </a:ext>
            </a:extLst>
          </p:cNvPr>
          <p:cNvSpPr txBox="1"/>
          <p:nvPr/>
        </p:nvSpPr>
        <p:spPr>
          <a:xfrm>
            <a:off x="6084110" y="2946086"/>
            <a:ext cx="1261884" cy="400110"/>
          </a:xfrm>
          <a:prstGeom prst="rect">
            <a:avLst/>
          </a:prstGeom>
          <a:noFill/>
        </p:spPr>
        <p:txBody>
          <a:bodyPr wrap="none" rtlCol="0">
            <a:spAutoFit/>
          </a:bodyPr>
          <a:lstStyle/>
          <a:p>
            <a:r>
              <a:rPr lang="en-SE" sz="2000" dirty="0">
                <a:solidFill>
                  <a:schemeClr val="accent6"/>
                </a:solidFill>
                <a:latin typeface="Andale Mono" panose="020B0509000000000004" pitchFamily="49" charset="0"/>
              </a:rPr>
              <a:t>&gt; Hello</a:t>
            </a:r>
          </a:p>
        </p:txBody>
      </p:sp>
      <p:sp>
        <p:nvSpPr>
          <p:cNvPr id="19" name="TextBox 18">
            <a:extLst>
              <a:ext uri="{FF2B5EF4-FFF2-40B4-BE49-F238E27FC236}">
                <a16:creationId xmlns:a16="http://schemas.microsoft.com/office/drawing/2014/main" id="{AD215F22-E382-B545-A528-E631B18D7EAB}"/>
              </a:ext>
            </a:extLst>
          </p:cNvPr>
          <p:cNvSpPr txBox="1"/>
          <p:nvPr/>
        </p:nvSpPr>
        <p:spPr>
          <a:xfrm>
            <a:off x="6095999" y="5065880"/>
            <a:ext cx="1877437" cy="400110"/>
          </a:xfrm>
          <a:prstGeom prst="rect">
            <a:avLst/>
          </a:prstGeom>
          <a:noFill/>
        </p:spPr>
        <p:txBody>
          <a:bodyPr wrap="none" rtlCol="0">
            <a:spAutoFit/>
          </a:bodyPr>
          <a:lstStyle/>
          <a:p>
            <a:r>
              <a:rPr lang="en-SE" sz="2000" dirty="0">
                <a:solidFill>
                  <a:schemeClr val="accent6"/>
                </a:solidFill>
                <a:latin typeface="Andale Mono" panose="020B0509000000000004" pitchFamily="49" charset="0"/>
              </a:rPr>
              <a:t>&gt; Hello - 5</a:t>
            </a:r>
          </a:p>
        </p:txBody>
      </p:sp>
      <p:sp>
        <p:nvSpPr>
          <p:cNvPr id="20" name="TextBox 19">
            <a:extLst>
              <a:ext uri="{FF2B5EF4-FFF2-40B4-BE49-F238E27FC236}">
                <a16:creationId xmlns:a16="http://schemas.microsoft.com/office/drawing/2014/main" id="{7AED0885-7F7D-8E44-AD7D-9A7765908FFA}"/>
              </a:ext>
            </a:extLst>
          </p:cNvPr>
          <p:cNvSpPr txBox="1"/>
          <p:nvPr/>
        </p:nvSpPr>
        <p:spPr>
          <a:xfrm>
            <a:off x="9129808" y="4711176"/>
            <a:ext cx="2185214" cy="400110"/>
          </a:xfrm>
          <a:prstGeom prst="rect">
            <a:avLst/>
          </a:prstGeom>
          <a:noFill/>
        </p:spPr>
        <p:txBody>
          <a:bodyPr wrap="none" rtlCol="0">
            <a:spAutoFit/>
          </a:bodyPr>
          <a:lstStyle/>
          <a:p>
            <a:r>
              <a:rPr lang="en-SE" sz="2000" dirty="0">
                <a:solidFill>
                  <a:schemeClr val="accent1"/>
                </a:solidFill>
                <a:latin typeface="Andale Mono" panose="020B0509000000000004" pitchFamily="49" charset="0"/>
              </a:rPr>
              <a:t>    len(</a:t>
            </a:r>
            <a:r>
              <a:rPr lang="en-SE" sz="2000" dirty="0">
                <a:solidFill>
                  <a:schemeClr val="accent2"/>
                </a:solidFill>
                <a:latin typeface="Andale Mono" panose="020B0509000000000004" pitchFamily="49" charset="0"/>
              </a:rPr>
              <a:t>foo</a:t>
            </a:r>
            <a:r>
              <a:rPr lang="en-SE" sz="2000" dirty="0">
                <a:solidFill>
                  <a:schemeClr val="accent1"/>
                </a:solidFill>
                <a:latin typeface="Andale Mono" panose="020B0509000000000004" pitchFamily="49" charset="0"/>
              </a:rPr>
              <a:t>) </a:t>
            </a:r>
            <a:endParaRPr lang="en-SE" sz="2000" dirty="0"/>
          </a:p>
        </p:txBody>
      </p:sp>
      <p:sp>
        <p:nvSpPr>
          <p:cNvPr id="21" name="TextBox 20">
            <a:extLst>
              <a:ext uri="{FF2B5EF4-FFF2-40B4-BE49-F238E27FC236}">
                <a16:creationId xmlns:a16="http://schemas.microsoft.com/office/drawing/2014/main" id="{033564BC-F688-D24E-897D-38B834A9D2F0}"/>
              </a:ext>
            </a:extLst>
          </p:cNvPr>
          <p:cNvSpPr txBox="1"/>
          <p:nvPr/>
        </p:nvSpPr>
        <p:spPr>
          <a:xfrm>
            <a:off x="9127024" y="4711176"/>
            <a:ext cx="2185214" cy="400110"/>
          </a:xfrm>
          <a:prstGeom prst="rect">
            <a:avLst/>
          </a:prstGeom>
          <a:noFill/>
        </p:spPr>
        <p:txBody>
          <a:bodyPr wrap="none" rtlCol="0">
            <a:spAutoFit/>
          </a:bodyPr>
          <a:lstStyle/>
          <a:p>
            <a:r>
              <a:rPr lang="en-SE" sz="2000" dirty="0">
                <a:solidFill>
                  <a:schemeClr val="accent1"/>
                </a:solidFill>
                <a:latin typeface="Andale Mono" panose="020B0509000000000004" pitchFamily="49" charset="0"/>
              </a:rPr>
              <a:t>str(        )</a:t>
            </a:r>
            <a:endParaRPr lang="en-SE" sz="2000" dirty="0"/>
          </a:p>
        </p:txBody>
      </p:sp>
      <p:sp>
        <p:nvSpPr>
          <p:cNvPr id="18" name="Rectangle 17">
            <a:extLst>
              <a:ext uri="{FF2B5EF4-FFF2-40B4-BE49-F238E27FC236}">
                <a16:creationId xmlns:a16="http://schemas.microsoft.com/office/drawing/2014/main" id="{5952DC86-0D5C-0C4A-AC17-A2C7A72AB27D}"/>
              </a:ext>
            </a:extLst>
          </p:cNvPr>
          <p:cNvSpPr/>
          <p:nvPr/>
        </p:nvSpPr>
        <p:spPr>
          <a:xfrm>
            <a:off x="9140853" y="4710541"/>
            <a:ext cx="2057098" cy="378691"/>
          </a:xfrm>
          <a:prstGeom prst="rect">
            <a:avLst/>
          </a:prstGeom>
          <a:ln>
            <a:solidFill>
              <a:schemeClr val="accent2"/>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GB" sz="1400" dirty="0">
                <a:latin typeface="Andale Mono" panose="020B0509000000000004" pitchFamily="49" charset="0"/>
              </a:rPr>
              <a:t>L</a:t>
            </a:r>
            <a:r>
              <a:rPr lang="en-SE" sz="1400" dirty="0">
                <a:latin typeface="Andale Mono" panose="020B0509000000000004" pitchFamily="49" charset="0"/>
              </a:rPr>
              <a:t>ength of “hello”</a:t>
            </a:r>
          </a:p>
        </p:txBody>
      </p:sp>
      <p:sp>
        <p:nvSpPr>
          <p:cNvPr id="4" name="Rectangle 3">
            <a:extLst>
              <a:ext uri="{FF2B5EF4-FFF2-40B4-BE49-F238E27FC236}">
                <a16:creationId xmlns:a16="http://schemas.microsoft.com/office/drawing/2014/main" id="{B32A6C92-4F94-E843-9A29-8FE205705FA5}"/>
              </a:ext>
            </a:extLst>
          </p:cNvPr>
          <p:cNvSpPr/>
          <p:nvPr/>
        </p:nvSpPr>
        <p:spPr>
          <a:xfrm>
            <a:off x="6079024" y="3849402"/>
            <a:ext cx="6096000" cy="1261884"/>
          </a:xfrm>
          <a:prstGeom prst="rect">
            <a:avLst/>
          </a:prstGeom>
        </p:spPr>
        <p:txBody>
          <a:bodyPr>
            <a:spAutoFit/>
          </a:bodyPr>
          <a:lstStyle/>
          <a:p>
            <a:r>
              <a:rPr lang="en-SE" spc="300" dirty="0">
                <a:latin typeface="Helvetica Neue" panose="02000503000000020004" pitchFamily="2" charset="0"/>
                <a:ea typeface="Helvetica Neue" panose="02000503000000020004" pitchFamily="2" charset="0"/>
                <a:cs typeface="Helvetica Neue" panose="02000503000000020004" pitchFamily="2" charset="0"/>
              </a:rPr>
              <a:t>You can also concatenate things before printing</a:t>
            </a:r>
          </a:p>
          <a:p>
            <a:endParaRPr lang="en-SE" sz="2000" dirty="0">
              <a:latin typeface="Helvetica Neue" panose="02000503000000020004" pitchFamily="2" charset="0"/>
              <a:ea typeface="Helvetica Neue" panose="02000503000000020004" pitchFamily="2" charset="0"/>
              <a:cs typeface="Helvetica Neue" panose="02000503000000020004" pitchFamily="2" charset="0"/>
            </a:endParaRPr>
          </a:p>
          <a:p>
            <a:r>
              <a:rPr lang="en-SE" sz="2000" dirty="0">
                <a:solidFill>
                  <a:schemeClr val="accent1"/>
                </a:solidFill>
                <a:latin typeface="Andale Mono" panose="020B0509000000000004" pitchFamily="49" charset="0"/>
              </a:rPr>
              <a:t>print(</a:t>
            </a:r>
            <a:r>
              <a:rPr lang="en-SE" sz="2000" dirty="0">
                <a:solidFill>
                  <a:schemeClr val="accent2"/>
                </a:solidFill>
                <a:latin typeface="Andale Mono" panose="020B0509000000000004" pitchFamily="49" charset="0"/>
              </a:rPr>
              <a:t>foo</a:t>
            </a:r>
            <a:r>
              <a:rPr lang="en-SE" sz="2000" dirty="0">
                <a:latin typeface="Andale Mono" panose="020B0509000000000004" pitchFamily="49" charset="0"/>
              </a:rPr>
              <a:t> </a:t>
            </a:r>
            <a:r>
              <a:rPr lang="en-SE" sz="2000" dirty="0">
                <a:solidFill>
                  <a:schemeClr val="accent1"/>
                </a:solidFill>
                <a:latin typeface="Andale Mono" panose="020B0509000000000004" pitchFamily="49" charset="0"/>
              </a:rPr>
              <a:t>+</a:t>
            </a:r>
            <a:r>
              <a:rPr lang="en-SE" sz="2000" dirty="0">
                <a:latin typeface="Andale Mono" panose="020B0509000000000004" pitchFamily="49" charset="0"/>
              </a:rPr>
              <a:t> </a:t>
            </a:r>
            <a:r>
              <a:rPr lang="en-SE" sz="2000" dirty="0">
                <a:solidFill>
                  <a:schemeClr val="accent4">
                    <a:lumMod val="75000"/>
                  </a:schemeClr>
                </a:solidFill>
                <a:latin typeface="Andale Mono" panose="020B0509000000000004" pitchFamily="49" charset="0"/>
              </a:rPr>
              <a:t>“ - ” </a:t>
            </a:r>
            <a:r>
              <a:rPr lang="en-SE" sz="2000" dirty="0">
                <a:solidFill>
                  <a:schemeClr val="accent1"/>
                </a:solidFill>
                <a:latin typeface="Andale Mono" panose="020B0509000000000004" pitchFamily="49" charset="0"/>
              </a:rPr>
              <a:t>+              )</a:t>
            </a:r>
            <a:endParaRPr lang="en-SE" sz="2000" dirty="0"/>
          </a:p>
        </p:txBody>
      </p:sp>
    </p:spTree>
    <p:extLst>
      <p:ext uri="{BB962C8B-B14F-4D97-AF65-F5344CB8AC3E}">
        <p14:creationId xmlns:p14="http://schemas.microsoft.com/office/powerpoint/2010/main" val="3548350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hidden"/>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20" grpId="0"/>
      <p:bldP spid="21" grpId="0"/>
      <p:bldP spid="18" grpId="0" animBg="1"/>
      <p:bldP spid="18" grpId="1" animBg="1"/>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515D20E-1AB7-4E74-9236-2B72B63D60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3011F6-2A27-104C-9D47-A09D6AA15531}"/>
              </a:ext>
            </a:extLst>
          </p:cNvPr>
          <p:cNvSpPr>
            <a:spLocks noGrp="1"/>
          </p:cNvSpPr>
          <p:nvPr>
            <p:ph type="title"/>
          </p:nvPr>
        </p:nvSpPr>
        <p:spPr>
          <a:xfrm>
            <a:off x="1045027" y="1336329"/>
            <a:ext cx="4698353" cy="4382588"/>
          </a:xfrm>
        </p:spPr>
        <p:txBody>
          <a:bodyPr anchor="ctr">
            <a:normAutofit/>
          </a:bodyPr>
          <a:lstStyle/>
          <a:p>
            <a:r>
              <a:rPr lang="en-SE" sz="4000" spc="300" dirty="0">
                <a:latin typeface="Helvetica Neue" panose="02000503000000020004" pitchFamily="2" charset="0"/>
                <a:ea typeface="Helvetica Neue" panose="02000503000000020004" pitchFamily="2" charset="0"/>
                <a:cs typeface="Helvetica Neue" panose="02000503000000020004" pitchFamily="2" charset="0"/>
              </a:rPr>
              <a:t>Intro to python</a:t>
            </a:r>
            <a:br>
              <a:rPr lang="en-SE" sz="4000" dirty="0">
                <a:latin typeface="Helvetica Neue" panose="02000503000000020004" pitchFamily="2" charset="0"/>
                <a:ea typeface="Helvetica Neue" panose="02000503000000020004" pitchFamily="2" charset="0"/>
                <a:cs typeface="Helvetica Neue" panose="02000503000000020004" pitchFamily="2" charset="0"/>
              </a:rPr>
            </a:br>
            <a:r>
              <a:rPr lang="en-SE" sz="4000" dirty="0">
                <a:solidFill>
                  <a:schemeClr val="accent1"/>
                </a:solidFill>
                <a:latin typeface="Andale Mono" panose="020B0509000000000004" pitchFamily="49" charset="0"/>
                <a:ea typeface="Helvetica Neue" panose="02000503000000020004" pitchFamily="2" charset="0"/>
                <a:cs typeface="Helvetica Neue" panose="02000503000000020004" pitchFamily="2" charset="0"/>
              </a:rPr>
              <a:t>conditions</a:t>
            </a:r>
          </a:p>
        </p:txBody>
      </p:sp>
      <p:grpSp>
        <p:nvGrpSpPr>
          <p:cNvPr id="10"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63461"/>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982976"/>
            <a:ext cx="6009366" cy="512063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350A086-BD57-C640-BF89-0B96FFDD4B8B}"/>
              </a:ext>
            </a:extLst>
          </p:cNvPr>
          <p:cNvSpPr>
            <a:spLocks noGrp="1"/>
          </p:cNvSpPr>
          <p:nvPr>
            <p:ph idx="1"/>
          </p:nvPr>
        </p:nvSpPr>
        <p:spPr>
          <a:xfrm>
            <a:off x="6096001" y="1801091"/>
            <a:ext cx="5560333" cy="2453557"/>
          </a:xfrm>
        </p:spPr>
        <p:txBody>
          <a:bodyPr anchor="ctr">
            <a:noAutofit/>
          </a:bodyPr>
          <a:lstStyle/>
          <a:p>
            <a:pPr marL="0" indent="0">
              <a:buNone/>
            </a:pPr>
            <a:r>
              <a:rPr lang="en-SE" sz="1400" dirty="0">
                <a:latin typeface="Helvetica Neue" panose="02000503000000020004" pitchFamily="2" charset="0"/>
                <a:ea typeface="Helvetica Neue" panose="02000503000000020004" pitchFamily="2" charset="0"/>
                <a:cs typeface="Helvetica Neue" panose="02000503000000020004" pitchFamily="2" charset="0"/>
              </a:rPr>
              <a:t>How to compare two values or variables</a:t>
            </a:r>
          </a:p>
          <a:p>
            <a:pPr marL="0" indent="0">
              <a:buNone/>
            </a:pPr>
            <a:r>
              <a:rPr lang="en-SE" sz="1400" dirty="0">
                <a:solidFill>
                  <a:schemeClr val="accent2"/>
                </a:solidFill>
                <a:latin typeface="Andale Mono" panose="020B0509000000000004" pitchFamily="49" charset="0"/>
              </a:rPr>
              <a:t>foo2</a:t>
            </a:r>
            <a:r>
              <a:rPr lang="en-SE" sz="1400" dirty="0">
                <a:solidFill>
                  <a:schemeClr val="accent1"/>
                </a:solidFill>
                <a:latin typeface="Andale Mono" panose="020B0509000000000004" pitchFamily="49" charset="0"/>
              </a:rPr>
              <a:t> = </a:t>
            </a:r>
            <a:r>
              <a:rPr lang="en-SE" sz="1400" dirty="0">
                <a:solidFill>
                  <a:schemeClr val="accent4">
                    <a:lumMod val="75000"/>
                  </a:schemeClr>
                </a:solidFill>
                <a:latin typeface="Andale Mono" panose="020B0509000000000004" pitchFamily="49" charset="0"/>
              </a:rPr>
              <a:t>“Hello world” </a:t>
            </a:r>
          </a:p>
          <a:p>
            <a:pPr marL="0" indent="0">
              <a:buNone/>
            </a:pPr>
            <a:endParaRPr lang="en-SE" sz="1400" dirty="0">
              <a:solidFill>
                <a:schemeClr val="accent1"/>
              </a:solidFill>
              <a:latin typeface="Andale Mono" panose="020B0509000000000004" pitchFamily="49" charset="0"/>
            </a:endParaRPr>
          </a:p>
          <a:p>
            <a:pPr marL="0" indent="0">
              <a:buNone/>
            </a:pPr>
            <a:r>
              <a:rPr lang="en-SE" sz="1400" dirty="0">
                <a:solidFill>
                  <a:schemeClr val="accent1"/>
                </a:solidFill>
                <a:latin typeface="Andale Mono" panose="020B0509000000000004" pitchFamily="49" charset="0"/>
              </a:rPr>
              <a:t>if(</a:t>
            </a:r>
            <a:r>
              <a:rPr lang="en-SE" sz="1400" dirty="0">
                <a:solidFill>
                  <a:schemeClr val="accent2"/>
                </a:solidFill>
                <a:latin typeface="Andale Mono" panose="020B0509000000000004" pitchFamily="49" charset="0"/>
              </a:rPr>
              <a:t>foo</a:t>
            </a:r>
            <a:r>
              <a:rPr lang="en-SE" sz="1400" dirty="0">
                <a:solidFill>
                  <a:schemeClr val="accent1"/>
                </a:solidFill>
                <a:latin typeface="Andale Mono" panose="020B0509000000000004" pitchFamily="49" charset="0"/>
              </a:rPr>
              <a:t> == </a:t>
            </a:r>
            <a:r>
              <a:rPr lang="en-SE" sz="1400" dirty="0">
                <a:solidFill>
                  <a:schemeClr val="accent2"/>
                </a:solidFill>
                <a:latin typeface="Andale Mono" panose="020B0509000000000004" pitchFamily="49" charset="0"/>
              </a:rPr>
              <a:t>foo2</a:t>
            </a:r>
            <a:r>
              <a:rPr lang="en-SE" sz="1400" dirty="0">
                <a:solidFill>
                  <a:schemeClr val="accent1"/>
                </a:solidFill>
                <a:latin typeface="Andale Mono" panose="020B0509000000000004" pitchFamily="49" charset="0"/>
              </a:rPr>
              <a:t>){</a:t>
            </a:r>
          </a:p>
          <a:p>
            <a:pPr marL="0" indent="0">
              <a:buNone/>
            </a:pPr>
            <a:r>
              <a:rPr lang="en-SE" sz="1400" dirty="0">
                <a:solidFill>
                  <a:schemeClr val="accent1"/>
                </a:solidFill>
                <a:latin typeface="Andale Mono" panose="020B0509000000000004" pitchFamily="49" charset="0"/>
              </a:rPr>
              <a:t>    print(</a:t>
            </a:r>
            <a:r>
              <a:rPr lang="en-SE" sz="1400" dirty="0">
                <a:solidFill>
                  <a:schemeClr val="accent4">
                    <a:lumMod val="75000"/>
                  </a:schemeClr>
                </a:solidFill>
                <a:latin typeface="Andale Mono" panose="020B0509000000000004" pitchFamily="49" charset="0"/>
              </a:rPr>
              <a:t>“Same”</a:t>
            </a:r>
            <a:r>
              <a:rPr lang="en-SE" sz="1400" dirty="0">
                <a:solidFill>
                  <a:schemeClr val="accent1"/>
                </a:solidFill>
                <a:latin typeface="Andale Mono" panose="020B0509000000000004" pitchFamily="49" charset="0"/>
              </a:rPr>
              <a:t>)</a:t>
            </a:r>
          </a:p>
          <a:p>
            <a:pPr marL="0" indent="0">
              <a:buNone/>
            </a:pPr>
            <a:r>
              <a:rPr lang="en-SE" sz="1400" dirty="0">
                <a:solidFill>
                  <a:schemeClr val="accent1"/>
                </a:solidFill>
                <a:latin typeface="Andale Mono" panose="020B0509000000000004" pitchFamily="49" charset="0"/>
              </a:rPr>
              <a:t>}</a:t>
            </a:r>
          </a:p>
          <a:p>
            <a:pPr marL="0" indent="0">
              <a:buNone/>
            </a:pPr>
            <a:r>
              <a:rPr lang="en-GB" sz="1400" dirty="0">
                <a:solidFill>
                  <a:schemeClr val="accent1"/>
                </a:solidFill>
                <a:latin typeface="Andale Mono" panose="020B0509000000000004" pitchFamily="49" charset="0"/>
              </a:rPr>
              <a:t>e</a:t>
            </a:r>
            <a:r>
              <a:rPr lang="en-SE" sz="1400" dirty="0">
                <a:solidFill>
                  <a:schemeClr val="accent1"/>
                </a:solidFill>
                <a:latin typeface="Andale Mono" panose="020B0509000000000004" pitchFamily="49" charset="0"/>
              </a:rPr>
              <a:t>lse{</a:t>
            </a:r>
          </a:p>
          <a:p>
            <a:pPr marL="0" indent="0">
              <a:buNone/>
            </a:pPr>
            <a:r>
              <a:rPr lang="en-SE" sz="1400" dirty="0">
                <a:solidFill>
                  <a:schemeClr val="accent1"/>
                </a:solidFill>
                <a:latin typeface="Andale Mono" panose="020B0509000000000004" pitchFamily="49" charset="0"/>
              </a:rPr>
              <a:t>    print(</a:t>
            </a:r>
            <a:r>
              <a:rPr lang="en-SE" sz="1400" dirty="0">
                <a:solidFill>
                  <a:schemeClr val="accent4">
                    <a:lumMod val="75000"/>
                  </a:schemeClr>
                </a:solidFill>
                <a:latin typeface="Andale Mono" panose="020B0509000000000004" pitchFamily="49" charset="0"/>
              </a:rPr>
              <a:t>“Not the same”</a:t>
            </a:r>
            <a:r>
              <a:rPr lang="en-SE" sz="1400" dirty="0">
                <a:solidFill>
                  <a:schemeClr val="accent1"/>
                </a:solidFill>
                <a:latin typeface="Andale Mono" panose="020B0509000000000004" pitchFamily="49" charset="0"/>
              </a:rPr>
              <a:t>)</a:t>
            </a:r>
          </a:p>
          <a:p>
            <a:pPr marL="0" indent="0">
              <a:buNone/>
            </a:pPr>
            <a:r>
              <a:rPr lang="en-SE" sz="1400" dirty="0">
                <a:solidFill>
                  <a:schemeClr val="accent1"/>
                </a:solidFill>
                <a:latin typeface="Andale Mono" panose="020B0509000000000004" pitchFamily="49" charset="0"/>
              </a:rPr>
              <a:t>}</a:t>
            </a:r>
            <a:endParaRPr lang="en-SE" sz="1400" dirty="0"/>
          </a:p>
        </p:txBody>
      </p:sp>
      <p:sp>
        <p:nvSpPr>
          <p:cNvPr id="7" name="Rectangle 6">
            <a:extLst>
              <a:ext uri="{FF2B5EF4-FFF2-40B4-BE49-F238E27FC236}">
                <a16:creationId xmlns:a16="http://schemas.microsoft.com/office/drawing/2014/main" id="{399DD6B9-0768-C04D-A12F-1545DE575700}"/>
              </a:ext>
            </a:extLst>
          </p:cNvPr>
          <p:cNvSpPr/>
          <p:nvPr/>
        </p:nvSpPr>
        <p:spPr>
          <a:xfrm>
            <a:off x="6056886" y="4641673"/>
            <a:ext cx="6096000" cy="954107"/>
          </a:xfrm>
          <a:prstGeom prst="rect">
            <a:avLst/>
          </a:prstGeom>
        </p:spPr>
        <p:txBody>
          <a:bodyPr>
            <a:spAutoFit/>
          </a:bodyPr>
          <a:lstStyle/>
          <a:p>
            <a:endParaRPr lang="en-SE" sz="1400" dirty="0"/>
          </a:p>
          <a:p>
            <a:r>
              <a:rPr lang="en-SE" sz="1400" dirty="0">
                <a:solidFill>
                  <a:schemeClr val="accent1"/>
                </a:solidFill>
                <a:latin typeface="Andale Mono" panose="020B0509000000000004" pitchFamily="49" charset="0"/>
              </a:rPr>
              <a:t>if(</a:t>
            </a:r>
            <a:r>
              <a:rPr lang="en-SE" sz="1400" dirty="0">
                <a:solidFill>
                  <a:schemeClr val="accent2"/>
                </a:solidFill>
                <a:latin typeface="Andale Mono" panose="020B0509000000000004" pitchFamily="49" charset="0"/>
              </a:rPr>
              <a:t>foo</a:t>
            </a:r>
            <a:r>
              <a:rPr lang="en-SE" sz="1400" dirty="0">
                <a:solidFill>
                  <a:schemeClr val="accent1"/>
                </a:solidFill>
                <a:latin typeface="Andale Mono" panose="020B0509000000000004" pitchFamily="49" charset="0"/>
              </a:rPr>
              <a:t> </a:t>
            </a:r>
            <a:r>
              <a:rPr lang="en-SE" sz="1400" b="1" dirty="0">
                <a:solidFill>
                  <a:schemeClr val="accent1"/>
                </a:solidFill>
                <a:latin typeface="Andale Mono" panose="020B0509000000000004" pitchFamily="49" charset="0"/>
              </a:rPr>
              <a:t>in </a:t>
            </a:r>
            <a:r>
              <a:rPr lang="en-SE" sz="1400" dirty="0">
                <a:solidFill>
                  <a:schemeClr val="accent2"/>
                </a:solidFill>
                <a:latin typeface="Andale Mono" panose="020B0509000000000004" pitchFamily="49" charset="0"/>
              </a:rPr>
              <a:t>foo2</a:t>
            </a:r>
            <a:r>
              <a:rPr lang="en-SE" sz="1400" dirty="0">
                <a:solidFill>
                  <a:schemeClr val="accent1"/>
                </a:solidFill>
                <a:latin typeface="Andale Mono" panose="020B0509000000000004" pitchFamily="49" charset="0"/>
              </a:rPr>
              <a:t>){</a:t>
            </a:r>
          </a:p>
          <a:p>
            <a:r>
              <a:rPr lang="en-SE" sz="1400" dirty="0">
                <a:solidFill>
                  <a:schemeClr val="accent1"/>
                </a:solidFill>
                <a:latin typeface="Andale Mono" panose="020B0509000000000004" pitchFamily="49" charset="0"/>
              </a:rPr>
              <a:t>    print(</a:t>
            </a:r>
            <a:r>
              <a:rPr lang="en-SE" sz="1400" dirty="0">
                <a:solidFill>
                  <a:schemeClr val="accent4">
                    <a:lumMod val="75000"/>
                  </a:schemeClr>
                </a:solidFill>
                <a:latin typeface="Andale Mono" panose="020B0509000000000004" pitchFamily="49" charset="0"/>
              </a:rPr>
              <a:t>“Foo in foo2”</a:t>
            </a:r>
            <a:r>
              <a:rPr lang="en-SE" sz="1400" dirty="0">
                <a:solidFill>
                  <a:schemeClr val="accent1"/>
                </a:solidFill>
                <a:latin typeface="Andale Mono" panose="020B0509000000000004" pitchFamily="49" charset="0"/>
              </a:rPr>
              <a:t>)</a:t>
            </a:r>
          </a:p>
          <a:p>
            <a:r>
              <a:rPr lang="en-SE" sz="1400" dirty="0">
                <a:solidFill>
                  <a:schemeClr val="accent1"/>
                </a:solidFill>
                <a:latin typeface="Andale Mono" panose="020B0509000000000004" pitchFamily="49" charset="0"/>
              </a:rPr>
              <a:t>}</a:t>
            </a:r>
            <a:endParaRPr lang="en-SE" sz="1400" dirty="0"/>
          </a:p>
        </p:txBody>
      </p:sp>
      <p:sp>
        <p:nvSpPr>
          <p:cNvPr id="9" name="TextBox 8">
            <a:extLst>
              <a:ext uri="{FF2B5EF4-FFF2-40B4-BE49-F238E27FC236}">
                <a16:creationId xmlns:a16="http://schemas.microsoft.com/office/drawing/2014/main" id="{DC404F69-F705-A64A-AB19-6DA1145E7ACA}"/>
              </a:ext>
            </a:extLst>
          </p:cNvPr>
          <p:cNvSpPr txBox="1"/>
          <p:nvPr/>
        </p:nvSpPr>
        <p:spPr>
          <a:xfrm>
            <a:off x="6056886" y="4412738"/>
            <a:ext cx="1903085" cy="307777"/>
          </a:xfrm>
          <a:prstGeom prst="rect">
            <a:avLst/>
          </a:prstGeom>
          <a:noFill/>
        </p:spPr>
        <p:txBody>
          <a:bodyPr wrap="none" rtlCol="0">
            <a:spAutoFit/>
          </a:bodyPr>
          <a:lstStyle/>
          <a:p>
            <a:r>
              <a:rPr lang="en-SE" sz="1400" dirty="0">
                <a:solidFill>
                  <a:schemeClr val="accent6"/>
                </a:solidFill>
                <a:latin typeface="Andale Mono" panose="020B0509000000000004" pitchFamily="49" charset="0"/>
                <a:ea typeface="Helvetica Neue" panose="02000503000000020004" pitchFamily="2" charset="0"/>
                <a:cs typeface="Helvetica Neue" panose="02000503000000020004" pitchFamily="2" charset="0"/>
              </a:rPr>
              <a:t>&gt; “Not the same”</a:t>
            </a:r>
          </a:p>
        </p:txBody>
      </p:sp>
      <p:sp>
        <p:nvSpPr>
          <p:cNvPr id="26" name="TextBox 25">
            <a:extLst>
              <a:ext uri="{FF2B5EF4-FFF2-40B4-BE49-F238E27FC236}">
                <a16:creationId xmlns:a16="http://schemas.microsoft.com/office/drawing/2014/main" id="{1F47836B-1DBE-564A-ACB0-2E39FE5A96EA}"/>
              </a:ext>
            </a:extLst>
          </p:cNvPr>
          <p:cNvSpPr txBox="1"/>
          <p:nvPr/>
        </p:nvSpPr>
        <p:spPr>
          <a:xfrm>
            <a:off x="6059081" y="5642263"/>
            <a:ext cx="1795684" cy="307777"/>
          </a:xfrm>
          <a:prstGeom prst="rect">
            <a:avLst/>
          </a:prstGeom>
          <a:noFill/>
        </p:spPr>
        <p:txBody>
          <a:bodyPr wrap="none" rtlCol="0">
            <a:spAutoFit/>
          </a:bodyPr>
          <a:lstStyle/>
          <a:p>
            <a:r>
              <a:rPr lang="en-SE" sz="1400" dirty="0">
                <a:solidFill>
                  <a:schemeClr val="accent6"/>
                </a:solidFill>
                <a:latin typeface="Andale Mono" panose="020B0509000000000004" pitchFamily="49" charset="0"/>
                <a:ea typeface="Helvetica Neue" panose="02000503000000020004" pitchFamily="2" charset="0"/>
                <a:cs typeface="Helvetica Neue" panose="02000503000000020004" pitchFamily="2" charset="0"/>
              </a:rPr>
              <a:t>&gt; “Foo in foo2”</a:t>
            </a:r>
          </a:p>
        </p:txBody>
      </p:sp>
    </p:spTree>
    <p:extLst>
      <p:ext uri="{BB962C8B-B14F-4D97-AF65-F5344CB8AC3E}">
        <p14:creationId xmlns:p14="http://schemas.microsoft.com/office/powerpoint/2010/main" val="4218905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26"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515D20E-1AB7-4E74-9236-2B72B63D60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3011F6-2A27-104C-9D47-A09D6AA15531}"/>
              </a:ext>
            </a:extLst>
          </p:cNvPr>
          <p:cNvSpPr>
            <a:spLocks noGrp="1"/>
          </p:cNvSpPr>
          <p:nvPr>
            <p:ph type="title"/>
          </p:nvPr>
        </p:nvSpPr>
        <p:spPr>
          <a:xfrm>
            <a:off x="1045027" y="1336329"/>
            <a:ext cx="4698353" cy="4382588"/>
          </a:xfrm>
        </p:spPr>
        <p:txBody>
          <a:bodyPr anchor="ctr">
            <a:normAutofit/>
          </a:bodyPr>
          <a:lstStyle/>
          <a:p>
            <a:r>
              <a:rPr lang="en-SE" sz="4000" spc="300" dirty="0">
                <a:latin typeface="Helvetica Neue" panose="02000503000000020004" pitchFamily="2" charset="0"/>
                <a:ea typeface="Helvetica Neue" panose="02000503000000020004" pitchFamily="2" charset="0"/>
                <a:cs typeface="Helvetica Neue" panose="02000503000000020004" pitchFamily="2" charset="0"/>
              </a:rPr>
              <a:t>Intro to python</a:t>
            </a:r>
            <a:br>
              <a:rPr lang="en-SE" sz="4000" dirty="0">
                <a:latin typeface="Helvetica Neue" panose="02000503000000020004" pitchFamily="2" charset="0"/>
                <a:ea typeface="Helvetica Neue" panose="02000503000000020004" pitchFamily="2" charset="0"/>
                <a:cs typeface="Helvetica Neue" panose="02000503000000020004" pitchFamily="2" charset="0"/>
              </a:rPr>
            </a:br>
            <a:r>
              <a:rPr lang="en-SE" sz="4000" dirty="0">
                <a:solidFill>
                  <a:schemeClr val="accent1"/>
                </a:solidFill>
                <a:latin typeface="Andale Mono" panose="020B0509000000000004" pitchFamily="49" charset="0"/>
                <a:ea typeface="Helvetica Neue" panose="02000503000000020004" pitchFamily="2" charset="0"/>
                <a:cs typeface="Helvetica Neue" panose="02000503000000020004" pitchFamily="2" charset="0"/>
              </a:rPr>
              <a:t>loops</a:t>
            </a:r>
          </a:p>
        </p:txBody>
      </p:sp>
      <p:grpSp>
        <p:nvGrpSpPr>
          <p:cNvPr id="10"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63461"/>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982976"/>
            <a:ext cx="6009366" cy="512063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350A086-BD57-C640-BF89-0B96FFDD4B8B}"/>
              </a:ext>
            </a:extLst>
          </p:cNvPr>
          <p:cNvSpPr>
            <a:spLocks noGrp="1"/>
          </p:cNvSpPr>
          <p:nvPr>
            <p:ph idx="1"/>
          </p:nvPr>
        </p:nvSpPr>
        <p:spPr>
          <a:xfrm>
            <a:off x="6096001" y="1013057"/>
            <a:ext cx="5560333" cy="3124836"/>
          </a:xfrm>
        </p:spPr>
        <p:txBody>
          <a:bodyPr anchor="ctr">
            <a:normAutofit/>
          </a:bodyPr>
          <a:lstStyle/>
          <a:p>
            <a:pPr marL="0" indent="0">
              <a:lnSpc>
                <a:spcPct val="100000"/>
              </a:lnSpc>
              <a:buNone/>
            </a:pPr>
            <a:r>
              <a:rPr lang="en-SE" sz="1800" spc="300" dirty="0">
                <a:latin typeface="Helvetica Neue" panose="02000503000000020004" pitchFamily="2" charset="0"/>
                <a:ea typeface="Helvetica Neue" panose="02000503000000020004" pitchFamily="2" charset="0"/>
                <a:cs typeface="Helvetica Neue" panose="02000503000000020004" pitchFamily="2" charset="0"/>
              </a:rPr>
              <a:t>From zero to the length of the variable “string”:</a:t>
            </a:r>
            <a:br>
              <a:rPr lang="en-SE" sz="2000" dirty="0"/>
            </a:br>
            <a:endParaRPr lang="en-SE" sz="2000" dirty="0"/>
          </a:p>
          <a:p>
            <a:pPr marL="0" indent="0">
              <a:lnSpc>
                <a:spcPct val="100000"/>
              </a:lnSpc>
              <a:buNone/>
            </a:pPr>
            <a:r>
              <a:rPr lang="en-SE" sz="2000" dirty="0">
                <a:solidFill>
                  <a:schemeClr val="accent1"/>
                </a:solidFill>
                <a:latin typeface="Andale Mono" panose="020B0509000000000004" pitchFamily="49" charset="0"/>
              </a:rPr>
              <a:t>print(                   )</a:t>
            </a:r>
          </a:p>
          <a:p>
            <a:pPr marL="0" indent="0">
              <a:buNone/>
            </a:pPr>
            <a:endParaRPr lang="en-SE" sz="2000" dirty="0"/>
          </a:p>
          <a:p>
            <a:pPr marL="0" indent="0">
              <a:buNone/>
            </a:pPr>
            <a:endParaRPr lang="en-SE" sz="2000" dirty="0"/>
          </a:p>
        </p:txBody>
      </p:sp>
      <p:sp>
        <p:nvSpPr>
          <p:cNvPr id="4" name="Rectangle 3">
            <a:extLst>
              <a:ext uri="{FF2B5EF4-FFF2-40B4-BE49-F238E27FC236}">
                <a16:creationId xmlns:a16="http://schemas.microsoft.com/office/drawing/2014/main" id="{B32A6C92-4F94-E843-9A29-8FE205705FA5}"/>
              </a:ext>
            </a:extLst>
          </p:cNvPr>
          <p:cNvSpPr/>
          <p:nvPr/>
        </p:nvSpPr>
        <p:spPr>
          <a:xfrm>
            <a:off x="6129097" y="3132364"/>
            <a:ext cx="5494140" cy="1703415"/>
          </a:xfrm>
          <a:prstGeom prst="rect">
            <a:avLst/>
          </a:prstGeom>
        </p:spPr>
        <p:txBody>
          <a:bodyPr wrap="square">
            <a:spAutoFit/>
          </a:bodyPr>
          <a:lstStyle/>
          <a:p>
            <a:r>
              <a:rPr lang="en-SE" spc="300" dirty="0">
                <a:latin typeface="Helvetica Neue" panose="02000503000000020004" pitchFamily="2" charset="0"/>
                <a:ea typeface="Helvetica Neue" panose="02000503000000020004" pitchFamily="2" charset="0"/>
                <a:cs typeface="Helvetica Neue" panose="02000503000000020004" pitchFamily="2" charset="0"/>
              </a:rPr>
              <a:t>A loop is a block of code that is going to be repeated</a:t>
            </a:r>
          </a:p>
          <a:p>
            <a:endParaRPr lang="en-SE" spc="300" dirty="0">
              <a:solidFill>
                <a:schemeClr val="accent1"/>
              </a:solidFill>
              <a:latin typeface="Helvetica Neue" panose="02000503000000020004" pitchFamily="2" charset="0"/>
              <a:ea typeface="Helvetica Neue" panose="02000503000000020004" pitchFamily="2" charset="0"/>
              <a:cs typeface="Helvetica Neue" panose="02000503000000020004" pitchFamily="2" charset="0"/>
            </a:endParaRPr>
          </a:p>
          <a:p>
            <a:pPr>
              <a:lnSpc>
                <a:spcPct val="150000"/>
              </a:lnSpc>
            </a:pPr>
            <a:r>
              <a:rPr lang="en-SE" dirty="0">
                <a:solidFill>
                  <a:schemeClr val="accent1"/>
                </a:solidFill>
                <a:latin typeface="Andale Mono" panose="020B0509000000000004" pitchFamily="49" charset="0"/>
              </a:rPr>
              <a:t>for </a:t>
            </a:r>
            <a:r>
              <a:rPr lang="en-SE" dirty="0">
                <a:latin typeface="Andale Mono" panose="020B0509000000000004" pitchFamily="49" charset="0"/>
              </a:rPr>
              <a:t>   </a:t>
            </a:r>
            <a:r>
              <a:rPr lang="en-SE" dirty="0">
                <a:solidFill>
                  <a:srgbClr val="D58CC2"/>
                </a:solidFill>
                <a:latin typeface="Andale Mono" panose="020B0509000000000004" pitchFamily="49" charset="0"/>
              </a:rPr>
              <a:t>i    </a:t>
            </a:r>
            <a:r>
              <a:rPr lang="en-SE" dirty="0">
                <a:solidFill>
                  <a:schemeClr val="accent1"/>
                </a:solidFill>
                <a:latin typeface="Andale Mono" panose="020B0509000000000004" pitchFamily="49" charset="0"/>
              </a:rPr>
              <a:t>in range(len(</a:t>
            </a:r>
            <a:r>
              <a:rPr lang="en-SE" dirty="0">
                <a:solidFill>
                  <a:schemeClr val="accent2"/>
                </a:solidFill>
                <a:latin typeface="Andale Mono" panose="020B0509000000000004" pitchFamily="49" charset="0"/>
              </a:rPr>
              <a:t>foo</a:t>
            </a:r>
            <a:r>
              <a:rPr lang="en-SE" dirty="0">
                <a:solidFill>
                  <a:schemeClr val="accent1"/>
                </a:solidFill>
                <a:latin typeface="Andale Mono" panose="020B0509000000000004" pitchFamily="49" charset="0"/>
              </a:rPr>
              <a:t>)):</a:t>
            </a:r>
          </a:p>
          <a:p>
            <a:pPr>
              <a:lnSpc>
                <a:spcPct val="150000"/>
              </a:lnSpc>
            </a:pPr>
            <a:r>
              <a:rPr lang="en-SE" dirty="0">
                <a:solidFill>
                  <a:schemeClr val="accent1"/>
                </a:solidFill>
                <a:latin typeface="Andale Mono" panose="020B0509000000000004" pitchFamily="49" charset="0"/>
              </a:rPr>
              <a:t>	print(                      )</a:t>
            </a:r>
            <a:endParaRPr lang="en-SE" spc="3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 name="TextBox 21">
            <a:extLst>
              <a:ext uri="{FF2B5EF4-FFF2-40B4-BE49-F238E27FC236}">
                <a16:creationId xmlns:a16="http://schemas.microsoft.com/office/drawing/2014/main" id="{2AEA179C-50F5-054E-B0AE-96A10EAE9721}"/>
              </a:ext>
            </a:extLst>
          </p:cNvPr>
          <p:cNvSpPr txBox="1"/>
          <p:nvPr/>
        </p:nvSpPr>
        <p:spPr>
          <a:xfrm>
            <a:off x="7193253" y="2445122"/>
            <a:ext cx="2733441" cy="430887"/>
          </a:xfrm>
          <a:prstGeom prst="rect">
            <a:avLst/>
          </a:prstGeom>
          <a:noFill/>
        </p:spPr>
        <p:txBody>
          <a:bodyPr wrap="none" rtlCol="0">
            <a:spAutoFit/>
          </a:bodyPr>
          <a:lstStyle/>
          <a:p>
            <a:r>
              <a:rPr lang="en-SE" sz="2200" dirty="0">
                <a:solidFill>
                  <a:schemeClr val="accent1"/>
                </a:solidFill>
                <a:latin typeface="Andale Mono" panose="020B0509000000000004" pitchFamily="49" charset="0"/>
              </a:rPr>
              <a:t>     (len(</a:t>
            </a:r>
            <a:r>
              <a:rPr lang="en-SE" sz="2200" dirty="0">
                <a:solidFill>
                  <a:schemeClr val="accent2"/>
                </a:solidFill>
                <a:latin typeface="Andale Mono" panose="020B0509000000000004" pitchFamily="49" charset="0"/>
              </a:rPr>
              <a:t>foo</a:t>
            </a:r>
            <a:r>
              <a:rPr lang="en-SE" sz="2200" dirty="0">
                <a:solidFill>
                  <a:schemeClr val="accent1"/>
                </a:solidFill>
                <a:latin typeface="Andale Mono" panose="020B0509000000000004" pitchFamily="49" charset="0"/>
              </a:rPr>
              <a:t>))</a:t>
            </a:r>
            <a:endParaRPr lang="en-SE" sz="2200" dirty="0"/>
          </a:p>
        </p:txBody>
      </p:sp>
      <p:sp>
        <p:nvSpPr>
          <p:cNvPr id="23" name="TextBox 22">
            <a:extLst>
              <a:ext uri="{FF2B5EF4-FFF2-40B4-BE49-F238E27FC236}">
                <a16:creationId xmlns:a16="http://schemas.microsoft.com/office/drawing/2014/main" id="{B517BFAB-4B82-D34E-B887-81F32D01903C}"/>
              </a:ext>
            </a:extLst>
          </p:cNvPr>
          <p:cNvSpPr txBox="1"/>
          <p:nvPr/>
        </p:nvSpPr>
        <p:spPr>
          <a:xfrm>
            <a:off x="7023334" y="2445122"/>
            <a:ext cx="3073277" cy="430887"/>
          </a:xfrm>
          <a:prstGeom prst="rect">
            <a:avLst/>
          </a:prstGeom>
          <a:noFill/>
        </p:spPr>
        <p:txBody>
          <a:bodyPr wrap="none" rtlCol="0">
            <a:spAutoFit/>
          </a:bodyPr>
          <a:lstStyle/>
          <a:p>
            <a:r>
              <a:rPr lang="en-SE" sz="2200" dirty="0">
                <a:solidFill>
                  <a:schemeClr val="accent1"/>
                </a:solidFill>
                <a:latin typeface="Andale Mono" panose="020B0509000000000004" pitchFamily="49" charset="0"/>
              </a:rPr>
              <a:t>range(          )</a:t>
            </a:r>
            <a:endParaRPr lang="en-SE" sz="2200" dirty="0"/>
          </a:p>
        </p:txBody>
      </p:sp>
      <p:sp>
        <p:nvSpPr>
          <p:cNvPr id="24" name="Rectangle 23">
            <a:extLst>
              <a:ext uri="{FF2B5EF4-FFF2-40B4-BE49-F238E27FC236}">
                <a16:creationId xmlns:a16="http://schemas.microsoft.com/office/drawing/2014/main" id="{12EEA6CB-C08E-F744-BB92-DFDBCB976138}"/>
              </a:ext>
            </a:extLst>
          </p:cNvPr>
          <p:cNvSpPr/>
          <p:nvPr/>
        </p:nvSpPr>
        <p:spPr>
          <a:xfrm>
            <a:off x="7144421" y="2533804"/>
            <a:ext cx="2831102" cy="32327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SE" sz="1200" dirty="0">
                <a:latin typeface="Andale Mono" panose="020B0509000000000004" pitchFamily="49" charset="0"/>
              </a:rPr>
              <a:t>From 0 to the length of foo</a:t>
            </a:r>
          </a:p>
        </p:txBody>
      </p:sp>
      <p:sp>
        <p:nvSpPr>
          <p:cNvPr id="25" name="Rectangle 24">
            <a:extLst>
              <a:ext uri="{FF2B5EF4-FFF2-40B4-BE49-F238E27FC236}">
                <a16:creationId xmlns:a16="http://schemas.microsoft.com/office/drawing/2014/main" id="{E7AB7C63-494B-DD40-B5E9-4991A6FACBCB}"/>
              </a:ext>
            </a:extLst>
          </p:cNvPr>
          <p:cNvSpPr/>
          <p:nvPr/>
        </p:nvSpPr>
        <p:spPr>
          <a:xfrm>
            <a:off x="6154007" y="4758400"/>
            <a:ext cx="6096000" cy="1354217"/>
          </a:xfrm>
          <a:prstGeom prst="rect">
            <a:avLst/>
          </a:prstGeom>
        </p:spPr>
        <p:txBody>
          <a:bodyPr>
            <a:spAutoFit/>
          </a:bodyPr>
          <a:lstStyle/>
          <a:p>
            <a:r>
              <a:rPr lang="en-SE" sz="1600" dirty="0">
                <a:solidFill>
                  <a:schemeClr val="accent6"/>
                </a:solidFill>
                <a:latin typeface="Andale Mono" panose="020B0509000000000004" pitchFamily="49" charset="0"/>
              </a:rPr>
              <a:t>&gt; 0: H</a:t>
            </a:r>
          </a:p>
          <a:p>
            <a:r>
              <a:rPr lang="en-SE" sz="1600" dirty="0">
                <a:solidFill>
                  <a:schemeClr val="accent6"/>
                </a:solidFill>
                <a:latin typeface="Andale Mono" panose="020B0509000000000004" pitchFamily="49" charset="0"/>
              </a:rPr>
              <a:t>&gt; 1: e</a:t>
            </a:r>
          </a:p>
          <a:p>
            <a:r>
              <a:rPr lang="en-SE" sz="1600" dirty="0">
                <a:solidFill>
                  <a:schemeClr val="accent6"/>
                </a:solidFill>
                <a:latin typeface="Andale Mono" panose="020B0509000000000004" pitchFamily="49" charset="0"/>
              </a:rPr>
              <a:t>&gt; 2: l</a:t>
            </a:r>
          </a:p>
          <a:p>
            <a:r>
              <a:rPr lang="en-SE" sz="1600" dirty="0">
                <a:solidFill>
                  <a:schemeClr val="accent6"/>
                </a:solidFill>
                <a:latin typeface="Andale Mono" panose="020B0509000000000004" pitchFamily="49" charset="0"/>
              </a:rPr>
              <a:t>&gt; 3: l</a:t>
            </a:r>
          </a:p>
          <a:p>
            <a:r>
              <a:rPr lang="en-SE" sz="1600" dirty="0">
                <a:solidFill>
                  <a:schemeClr val="accent6"/>
                </a:solidFill>
                <a:latin typeface="Andale Mono" panose="020B0509000000000004" pitchFamily="49" charset="0"/>
              </a:rPr>
              <a:t>&gt; 4: o</a:t>
            </a:r>
            <a:endParaRPr lang="en-SE" sz="1600" dirty="0"/>
          </a:p>
        </p:txBody>
      </p:sp>
      <p:sp>
        <p:nvSpPr>
          <p:cNvPr id="26" name="Rectangle 25">
            <a:extLst>
              <a:ext uri="{FF2B5EF4-FFF2-40B4-BE49-F238E27FC236}">
                <a16:creationId xmlns:a16="http://schemas.microsoft.com/office/drawing/2014/main" id="{E0C59BC7-6A08-AA45-8B4A-F058B0CDD4AC}"/>
              </a:ext>
            </a:extLst>
          </p:cNvPr>
          <p:cNvSpPr/>
          <p:nvPr/>
        </p:nvSpPr>
        <p:spPr>
          <a:xfrm>
            <a:off x="8240032" y="4048674"/>
            <a:ext cx="1923950" cy="32327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SE" sz="1400" dirty="0">
                <a:latin typeface="Andale Mono" panose="020B0509000000000004" pitchFamily="49" charset="0"/>
              </a:rPr>
              <a:t>foo</a:t>
            </a:r>
          </a:p>
        </p:txBody>
      </p:sp>
      <p:sp>
        <p:nvSpPr>
          <p:cNvPr id="27" name="Rectangle 26">
            <a:extLst>
              <a:ext uri="{FF2B5EF4-FFF2-40B4-BE49-F238E27FC236}">
                <a16:creationId xmlns:a16="http://schemas.microsoft.com/office/drawing/2014/main" id="{46342772-C565-1A42-8267-DF0AB60B7ED8}"/>
              </a:ext>
            </a:extLst>
          </p:cNvPr>
          <p:cNvSpPr/>
          <p:nvPr/>
        </p:nvSpPr>
        <p:spPr>
          <a:xfrm>
            <a:off x="6712789" y="4082423"/>
            <a:ext cx="1011815" cy="32327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SE" sz="1050" dirty="0">
                <a:latin typeface="Andale Mono" panose="020B0509000000000004" pitchFamily="49" charset="0"/>
              </a:rPr>
              <a:t>character</a:t>
            </a:r>
          </a:p>
        </p:txBody>
      </p:sp>
      <p:sp>
        <p:nvSpPr>
          <p:cNvPr id="29" name="Rectangle 28">
            <a:extLst>
              <a:ext uri="{FF2B5EF4-FFF2-40B4-BE49-F238E27FC236}">
                <a16:creationId xmlns:a16="http://schemas.microsoft.com/office/drawing/2014/main" id="{FEB186B9-7F9C-1E45-B56B-516062E579A2}"/>
              </a:ext>
            </a:extLst>
          </p:cNvPr>
          <p:cNvSpPr/>
          <p:nvPr/>
        </p:nvSpPr>
        <p:spPr>
          <a:xfrm>
            <a:off x="7869381" y="4459505"/>
            <a:ext cx="3217547" cy="369332"/>
          </a:xfrm>
          <a:prstGeom prst="rect">
            <a:avLst/>
          </a:prstGeom>
        </p:spPr>
        <p:txBody>
          <a:bodyPr wrap="none">
            <a:spAutoFit/>
          </a:bodyPr>
          <a:lstStyle/>
          <a:p>
            <a:r>
              <a:rPr lang="en-GB" dirty="0">
                <a:solidFill>
                  <a:schemeClr val="accent1"/>
                </a:solidFill>
                <a:latin typeface="Andale Mono" panose="020B0509000000000004" pitchFamily="49" charset="0"/>
              </a:rPr>
              <a:t>s</a:t>
            </a:r>
            <a:r>
              <a:rPr lang="en-SE" dirty="0">
                <a:solidFill>
                  <a:schemeClr val="accent1"/>
                </a:solidFill>
                <a:latin typeface="Andale Mono" panose="020B0509000000000004" pitchFamily="49" charset="0"/>
              </a:rPr>
              <a:t>tr(</a:t>
            </a:r>
            <a:r>
              <a:rPr lang="en-SE" dirty="0">
                <a:solidFill>
                  <a:srgbClr val="D58CC2"/>
                </a:solidFill>
                <a:latin typeface="Andale Mono" panose="020B0509000000000004" pitchFamily="49" charset="0"/>
              </a:rPr>
              <a:t>i</a:t>
            </a:r>
            <a:r>
              <a:rPr lang="en-SE" dirty="0">
                <a:solidFill>
                  <a:schemeClr val="accent1"/>
                </a:solidFill>
                <a:latin typeface="Andale Mono" panose="020B0509000000000004" pitchFamily="49" charset="0"/>
              </a:rPr>
              <a:t>) + “: ” + </a:t>
            </a:r>
            <a:r>
              <a:rPr lang="en-SE" dirty="0">
                <a:solidFill>
                  <a:schemeClr val="accent2"/>
                </a:solidFill>
                <a:latin typeface="Andale Mono" panose="020B0509000000000004" pitchFamily="49" charset="0"/>
              </a:rPr>
              <a:t>foo</a:t>
            </a:r>
            <a:r>
              <a:rPr lang="en-SE" dirty="0">
                <a:solidFill>
                  <a:schemeClr val="accent1"/>
                </a:solidFill>
                <a:latin typeface="Andale Mono" panose="020B0509000000000004" pitchFamily="49" charset="0"/>
              </a:rPr>
              <a:t>[</a:t>
            </a:r>
            <a:r>
              <a:rPr lang="en-SE" dirty="0">
                <a:solidFill>
                  <a:srgbClr val="D58CC2"/>
                </a:solidFill>
                <a:latin typeface="Andale Mono" panose="020B0509000000000004" pitchFamily="49" charset="0"/>
              </a:rPr>
              <a:t>i</a:t>
            </a:r>
            <a:r>
              <a:rPr lang="en-SE" dirty="0">
                <a:solidFill>
                  <a:schemeClr val="accent1"/>
                </a:solidFill>
                <a:latin typeface="Andale Mono" panose="020B0509000000000004" pitchFamily="49" charset="0"/>
              </a:rPr>
              <a:t>]</a:t>
            </a:r>
            <a:endParaRPr lang="en-SE" dirty="0"/>
          </a:p>
        </p:txBody>
      </p:sp>
      <p:sp>
        <p:nvSpPr>
          <p:cNvPr id="28" name="Rectangle 27">
            <a:extLst>
              <a:ext uri="{FF2B5EF4-FFF2-40B4-BE49-F238E27FC236}">
                <a16:creationId xmlns:a16="http://schemas.microsoft.com/office/drawing/2014/main" id="{94123189-7D7D-0A49-B9D2-D03A14D9EC2A}"/>
              </a:ext>
            </a:extLst>
          </p:cNvPr>
          <p:cNvSpPr/>
          <p:nvPr/>
        </p:nvSpPr>
        <p:spPr>
          <a:xfrm>
            <a:off x="7933490" y="4482534"/>
            <a:ext cx="2975882" cy="32327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SE" sz="1400" dirty="0">
                <a:latin typeface="Andale Mono" panose="020B0509000000000004" pitchFamily="49" charset="0"/>
              </a:rPr>
              <a:t>character</a:t>
            </a:r>
          </a:p>
        </p:txBody>
      </p:sp>
    </p:spTree>
    <p:extLst>
      <p:ext uri="{BB962C8B-B14F-4D97-AF65-F5344CB8AC3E}">
        <p14:creationId xmlns:p14="http://schemas.microsoft.com/office/powerpoint/2010/main" val="2242234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hidden"/>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9"/>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par>
                                <p:cTn id="21" presetID="1" presetClass="entr" presetSubtype="0" fill="hold" grpId="1" nodeType="withEffect">
                                  <p:stCondLst>
                                    <p:cond delay="0"/>
                                  </p:stCondLst>
                                  <p:childTnLst>
                                    <p:set>
                                      <p:cBhvr>
                                        <p:cTn id="22" dur="1" fill="hold">
                                          <p:stCondLst>
                                            <p:cond delay="0"/>
                                          </p:stCondLst>
                                        </p:cTn>
                                        <p:tgtEl>
                                          <p:spTgt spid="28"/>
                                        </p:tgtEl>
                                        <p:attrNameLst>
                                          <p:attrName>style.visibility</p:attrName>
                                        </p:attrNameLst>
                                      </p:cBhvr>
                                      <p:to>
                                        <p:strVal val="visible"/>
                                      </p:to>
                                    </p:set>
                                  </p:childTnLst>
                                </p:cTn>
                              </p:par>
                              <p:par>
                                <p:cTn id="23" presetID="1" presetClass="entr" presetSubtype="0" fill="hold" grpId="1" nodeType="with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0" nodeType="clickEffect">
                                  <p:stCondLst>
                                    <p:cond delay="0"/>
                                  </p:stCondLst>
                                  <p:childTnLst>
                                    <p:set>
                                      <p:cBhvr>
                                        <p:cTn id="32" dur="1" fill="hold">
                                          <p:stCondLst>
                                            <p:cond delay="0"/>
                                          </p:stCondLst>
                                        </p:cTn>
                                        <p:tgtEl>
                                          <p:spTgt spid="27"/>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0" nodeType="clickEffect">
                                  <p:stCondLst>
                                    <p:cond delay="0"/>
                                  </p:stCondLst>
                                  <p:childTnLst>
                                    <p:set>
                                      <p:cBhvr>
                                        <p:cTn id="36" dur="1" fill="hold">
                                          <p:stCondLst>
                                            <p:cond delay="0"/>
                                          </p:stCondLst>
                                        </p:cTn>
                                        <p:tgtEl>
                                          <p:spTgt spid="2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2" grpId="0"/>
      <p:bldP spid="23" grpId="0"/>
      <p:bldP spid="24" grpId="0" animBg="1"/>
      <p:bldP spid="25" grpId="0"/>
      <p:bldP spid="26" grpId="0" animBg="1"/>
      <p:bldP spid="26" grpId="1" animBg="1"/>
      <p:bldP spid="27" grpId="0" animBg="1"/>
      <p:bldP spid="27" grpId="1" animBg="1"/>
      <p:bldP spid="29" grpId="0"/>
      <p:bldP spid="28" grpId="0" animBg="1"/>
      <p:bldP spid="28"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031CF5-5710-EC4E-8FDC-B11663FBACFE}"/>
              </a:ext>
            </a:extLst>
          </p:cNvPr>
          <p:cNvSpPr>
            <a:spLocks noGrp="1"/>
          </p:cNvSpPr>
          <p:nvPr>
            <p:ph type="title"/>
          </p:nvPr>
        </p:nvSpPr>
        <p:spPr>
          <a:xfrm>
            <a:off x="1389278" y="1233241"/>
            <a:ext cx="3240506" cy="4064628"/>
          </a:xfrm>
        </p:spPr>
        <p:txBody>
          <a:bodyPr>
            <a:normAutofit/>
          </a:bodyPr>
          <a:lstStyle/>
          <a:p>
            <a:pPr algn="ctr"/>
            <a:r>
              <a:rPr lang="en-SE" spc="300"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Exercise</a:t>
            </a: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1322BF3B-D568-C44D-AC21-13BDA77FFAA9}"/>
              </a:ext>
            </a:extLst>
          </p:cNvPr>
          <p:cNvSpPr>
            <a:spLocks noGrp="1"/>
          </p:cNvSpPr>
          <p:nvPr>
            <p:ph idx="1"/>
          </p:nvPr>
        </p:nvSpPr>
        <p:spPr>
          <a:xfrm>
            <a:off x="6096000" y="820879"/>
            <a:ext cx="5257799" cy="5437875"/>
          </a:xfrm>
        </p:spPr>
        <p:txBody>
          <a:bodyPr anchor="t">
            <a:normAutofit fontScale="62500" lnSpcReduction="20000"/>
          </a:bodyPr>
          <a:lstStyle/>
          <a:p>
            <a:pPr marL="0" indent="0">
              <a:lnSpc>
                <a:spcPct val="170000"/>
              </a:lnSpc>
              <a:buNone/>
            </a:pPr>
            <a:r>
              <a:rPr lang="en-GB" dirty="0">
                <a:latin typeface="Helvetica Neue" panose="02000503000000020004" pitchFamily="2" charset="0"/>
                <a:ea typeface="Helvetica Neue" panose="02000503000000020004" pitchFamily="2" charset="0"/>
                <a:cs typeface="Helvetica Neue" panose="02000503000000020004" pitchFamily="2" charset="0"/>
              </a:rPr>
              <a:t>Your stem cell research colleagues are struggling in the lab: a lot of their cells are dying and they seem to be a in a bad shape, infection?</a:t>
            </a:r>
          </a:p>
          <a:p>
            <a:pPr marL="0" indent="0">
              <a:lnSpc>
                <a:spcPct val="170000"/>
              </a:lnSpc>
              <a:buNone/>
            </a:pPr>
            <a:r>
              <a:rPr lang="en-GB" dirty="0">
                <a:latin typeface="Helvetica Neue" panose="02000503000000020004" pitchFamily="2" charset="0"/>
                <a:ea typeface="Helvetica Neue" panose="02000503000000020004" pitchFamily="2" charset="0"/>
                <a:cs typeface="Helvetica Neue" panose="02000503000000020004" pitchFamily="2" charset="0"/>
              </a:rPr>
              <a:t>One of your molecular biologist colleagues has been able to isolate the culprit and do DNA sequencing on it.</a:t>
            </a:r>
          </a:p>
          <a:p>
            <a:pPr marL="0" indent="0">
              <a:lnSpc>
                <a:spcPct val="170000"/>
              </a:lnSpc>
              <a:buNone/>
            </a:pPr>
            <a:r>
              <a:rPr lang="en-GB" dirty="0">
                <a:latin typeface="Helvetica Neue" panose="02000503000000020004" pitchFamily="2" charset="0"/>
                <a:ea typeface="Helvetica Neue" panose="02000503000000020004" pitchFamily="2" charset="0"/>
                <a:cs typeface="Helvetica Neue" panose="02000503000000020004" pitchFamily="2" charset="0"/>
              </a:rPr>
              <a:t>You, as the bioinformatician in the group is given the task to analyse the sequence and try to figure out what the heck it is! Together with your PI you decide to identify some basic statistics of the sequence.</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400182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Arc 10">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18B731-D75E-7549-9042-F8A104F1355E}"/>
              </a:ext>
            </a:extLst>
          </p:cNvPr>
          <p:cNvSpPr>
            <a:spLocks noGrp="1"/>
          </p:cNvSpPr>
          <p:nvPr>
            <p:ph type="title"/>
          </p:nvPr>
        </p:nvSpPr>
        <p:spPr>
          <a:xfrm>
            <a:off x="2095557" y="509583"/>
            <a:ext cx="5721484" cy="1325563"/>
          </a:xfrm>
        </p:spPr>
        <p:txBody>
          <a:bodyPr>
            <a:normAutofit/>
          </a:bodyPr>
          <a:lstStyle/>
          <a:p>
            <a:r>
              <a:rPr lang="en-SE" spc="300" dirty="0">
                <a:latin typeface="Helvetica Neue" panose="02000503000000020004" pitchFamily="2" charset="0"/>
                <a:ea typeface="Helvetica Neue" panose="02000503000000020004" pitchFamily="2" charset="0"/>
                <a:cs typeface="Helvetica Neue" panose="02000503000000020004" pitchFamily="2" charset="0"/>
              </a:rPr>
              <a:t>GC content</a:t>
            </a:r>
          </a:p>
        </p:txBody>
      </p:sp>
      <p:sp>
        <p:nvSpPr>
          <p:cNvPr id="3" name="Content Placeholder 2">
            <a:extLst>
              <a:ext uri="{FF2B5EF4-FFF2-40B4-BE49-F238E27FC236}">
                <a16:creationId xmlns:a16="http://schemas.microsoft.com/office/drawing/2014/main" id="{91A92C36-2DEA-9948-B9E9-B85BF3E7CFE2}"/>
              </a:ext>
            </a:extLst>
          </p:cNvPr>
          <p:cNvSpPr>
            <a:spLocks noGrp="1"/>
          </p:cNvSpPr>
          <p:nvPr>
            <p:ph idx="1"/>
          </p:nvPr>
        </p:nvSpPr>
        <p:spPr>
          <a:xfrm>
            <a:off x="2095557" y="1970083"/>
            <a:ext cx="5721484" cy="4351338"/>
          </a:xfrm>
        </p:spPr>
        <p:txBody>
          <a:bodyPr>
            <a:normAutofit/>
          </a:bodyPr>
          <a:lstStyle/>
          <a:p>
            <a:pPr marL="0" indent="0">
              <a:lnSpc>
                <a:spcPct val="150000"/>
              </a:lnSpc>
              <a:buNone/>
            </a:pPr>
            <a:r>
              <a:rPr lang="en-GB" sz="2000" dirty="0">
                <a:latin typeface="Helvetica Neue" panose="02000503000000020004" pitchFamily="2" charset="0"/>
                <a:ea typeface="Helvetica Neue" panose="02000503000000020004" pitchFamily="2" charset="0"/>
                <a:cs typeface="Helvetica Neue" panose="02000503000000020004" pitchFamily="2" charset="0"/>
              </a:rPr>
              <a:t>GC content is the percentage of a sequence that is made out of Guanines (G) and Cytosines (C). </a:t>
            </a:r>
          </a:p>
          <a:p>
            <a:pPr marL="0" indent="0">
              <a:lnSpc>
                <a:spcPct val="150000"/>
              </a:lnSpc>
              <a:buNone/>
            </a:pPr>
            <a:r>
              <a:rPr lang="en-GB" sz="2000" dirty="0">
                <a:latin typeface="Helvetica Neue" panose="02000503000000020004" pitchFamily="2" charset="0"/>
                <a:ea typeface="Helvetica Neue" panose="02000503000000020004" pitchFamily="2" charset="0"/>
                <a:cs typeface="Helvetica Neue" panose="02000503000000020004" pitchFamily="2" charset="0"/>
              </a:rPr>
              <a:t>It is a quick of comparing genomes. </a:t>
            </a:r>
          </a:p>
          <a:p>
            <a:pPr marL="0" indent="0">
              <a:lnSpc>
                <a:spcPct val="150000"/>
              </a:lnSpc>
              <a:buNone/>
            </a:pPr>
            <a:endParaRPr lang="en-GB" sz="2000" dirty="0">
              <a:latin typeface="Helvetica Neue" panose="02000503000000020004" pitchFamily="2" charset="0"/>
              <a:ea typeface="Helvetica Neue" panose="02000503000000020004" pitchFamily="2" charset="0"/>
              <a:cs typeface="Helvetica Neue" panose="02000503000000020004" pitchFamily="2" charset="0"/>
            </a:endParaRPr>
          </a:p>
          <a:p>
            <a:pPr marL="0" indent="0">
              <a:lnSpc>
                <a:spcPct val="150000"/>
              </a:lnSpc>
              <a:buNone/>
            </a:pPr>
            <a:r>
              <a:rPr lang="en-GB" sz="2000" dirty="0">
                <a:latin typeface="Helvetica Neue" panose="02000503000000020004" pitchFamily="2" charset="0"/>
                <a:ea typeface="Helvetica Neue" panose="02000503000000020004" pitchFamily="2" charset="0"/>
                <a:cs typeface="Helvetica Neue" panose="02000503000000020004" pitchFamily="2" charset="0"/>
              </a:rPr>
              <a:t>Given the sequence of the </a:t>
            </a:r>
            <a:r>
              <a:rPr lang="en-GB" sz="2000" dirty="0" err="1">
                <a:latin typeface="Helvetica Neue" panose="02000503000000020004" pitchFamily="2" charset="0"/>
                <a:ea typeface="Helvetica Neue" panose="02000503000000020004" pitchFamily="2" charset="0"/>
                <a:cs typeface="Helvetica Neue" panose="02000503000000020004" pitchFamily="2" charset="0"/>
              </a:rPr>
              <a:t>patogen</a:t>
            </a:r>
            <a:r>
              <a:rPr lang="en-GB" sz="2000" dirty="0">
                <a:latin typeface="Helvetica Neue" panose="02000503000000020004" pitchFamily="2" charset="0"/>
                <a:ea typeface="Helvetica Neue" panose="02000503000000020004" pitchFamily="2" charset="0"/>
                <a:cs typeface="Helvetica Neue" panose="02000503000000020004" pitchFamily="2" charset="0"/>
              </a:rPr>
              <a:t> that is causing problems in the lab (pretend this is way longer), </a:t>
            </a:r>
            <a:r>
              <a:rPr lang="en-GB" sz="2000" b="1" dirty="0">
                <a:latin typeface="Helvetica Neue" panose="02000503000000020004" pitchFamily="2" charset="0"/>
                <a:ea typeface="Helvetica Neue" panose="02000503000000020004" pitchFamily="2" charset="0"/>
                <a:cs typeface="Helvetica Neue" panose="02000503000000020004" pitchFamily="2" charset="0"/>
              </a:rPr>
              <a:t>calculate the GC content!</a:t>
            </a:r>
            <a:endParaRPr lang="en-SE" sz="2000" b="1"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10" name="Picture 9" descr="A picture containing drawing&#10;&#10;Description automatically generated">
            <a:extLst>
              <a:ext uri="{FF2B5EF4-FFF2-40B4-BE49-F238E27FC236}">
                <a16:creationId xmlns:a16="http://schemas.microsoft.com/office/drawing/2014/main" id="{BD2233B6-725B-C74C-8685-BBAE0B2D4877}"/>
              </a:ext>
            </a:extLst>
          </p:cNvPr>
          <p:cNvPicPr>
            <a:picLocks noChangeAspect="1"/>
          </p:cNvPicPr>
          <p:nvPr/>
        </p:nvPicPr>
        <p:blipFill>
          <a:blip r:embed="rId3"/>
          <a:stretch>
            <a:fillRect/>
          </a:stretch>
        </p:blipFill>
        <p:spPr>
          <a:xfrm rot="16200000">
            <a:off x="-2635695" y="2964177"/>
            <a:ext cx="7167789" cy="1026260"/>
          </a:xfrm>
          <a:prstGeom prst="rect">
            <a:avLst/>
          </a:prstGeom>
        </p:spPr>
      </p:pic>
    </p:spTree>
    <p:extLst>
      <p:ext uri="{BB962C8B-B14F-4D97-AF65-F5344CB8AC3E}">
        <p14:creationId xmlns:p14="http://schemas.microsoft.com/office/powerpoint/2010/main" val="29514724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Arc 10">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18B731-D75E-7549-9042-F8A104F1355E}"/>
              </a:ext>
            </a:extLst>
          </p:cNvPr>
          <p:cNvSpPr>
            <a:spLocks noGrp="1"/>
          </p:cNvSpPr>
          <p:nvPr>
            <p:ph type="title"/>
          </p:nvPr>
        </p:nvSpPr>
        <p:spPr>
          <a:xfrm>
            <a:off x="822036" y="302641"/>
            <a:ext cx="5721484" cy="1325563"/>
          </a:xfrm>
        </p:spPr>
        <p:txBody>
          <a:bodyPr>
            <a:normAutofit/>
          </a:bodyPr>
          <a:lstStyle/>
          <a:p>
            <a:r>
              <a:rPr lang="en-SE" spc="300" dirty="0">
                <a:latin typeface="Helvetica Neue" panose="02000503000000020004" pitchFamily="2" charset="0"/>
                <a:ea typeface="Helvetica Neue" panose="02000503000000020004" pitchFamily="2" charset="0"/>
                <a:cs typeface="Helvetica Neue" panose="02000503000000020004" pitchFamily="2" charset="0"/>
              </a:rPr>
              <a:t>Motif find</a:t>
            </a:r>
          </a:p>
        </p:txBody>
      </p:sp>
      <p:sp>
        <p:nvSpPr>
          <p:cNvPr id="3" name="Content Placeholder 2">
            <a:extLst>
              <a:ext uri="{FF2B5EF4-FFF2-40B4-BE49-F238E27FC236}">
                <a16:creationId xmlns:a16="http://schemas.microsoft.com/office/drawing/2014/main" id="{91A92C36-2DEA-9948-B9E9-B85BF3E7CFE2}"/>
              </a:ext>
            </a:extLst>
          </p:cNvPr>
          <p:cNvSpPr>
            <a:spLocks noGrp="1"/>
          </p:cNvSpPr>
          <p:nvPr>
            <p:ph idx="1"/>
          </p:nvPr>
        </p:nvSpPr>
        <p:spPr>
          <a:xfrm>
            <a:off x="822036" y="1628204"/>
            <a:ext cx="10726496" cy="4351338"/>
          </a:xfrm>
        </p:spPr>
        <p:txBody>
          <a:bodyPr>
            <a:normAutofit/>
          </a:bodyPr>
          <a:lstStyle/>
          <a:p>
            <a:pPr marL="0" indent="0">
              <a:lnSpc>
                <a:spcPct val="150000"/>
              </a:lnSpc>
              <a:buNone/>
            </a:pPr>
            <a:r>
              <a:rPr lang="en-GB" sz="2000" dirty="0">
                <a:latin typeface="Helvetica Neue" panose="02000503000000020004" pitchFamily="2" charset="0"/>
                <a:ea typeface="Helvetica Neue" panose="02000503000000020004" pitchFamily="2" charset="0"/>
                <a:cs typeface="Helvetica Neue" panose="02000503000000020004" pitchFamily="2" charset="0"/>
              </a:rPr>
              <a:t>A </a:t>
            </a:r>
            <a:r>
              <a:rPr lang="en-GB" sz="2000" dirty="0" err="1">
                <a:latin typeface="Helvetica Neue" panose="02000503000000020004" pitchFamily="2" charset="0"/>
                <a:ea typeface="Helvetica Neue" panose="02000503000000020004" pitchFamily="2" charset="0"/>
                <a:cs typeface="Helvetica Neue" panose="02000503000000020004" pitchFamily="2" charset="0"/>
              </a:rPr>
              <a:t>collegue</a:t>
            </a:r>
            <a:r>
              <a:rPr lang="en-GB" sz="2000" dirty="0">
                <a:latin typeface="Helvetica Neue" panose="02000503000000020004" pitchFamily="2" charset="0"/>
                <a:ea typeface="Helvetica Neue" panose="02000503000000020004" pitchFamily="2" charset="0"/>
                <a:cs typeface="Helvetica Neue" panose="02000503000000020004" pitchFamily="2" charset="0"/>
              </a:rPr>
              <a:t> of yours was sick last week and went to the lab anyway... Your PI is concerned that the cells were in contact with him and </a:t>
            </a:r>
            <a:r>
              <a:rPr lang="en-GB" sz="2000" dirty="0" err="1">
                <a:latin typeface="Helvetica Neue" panose="02000503000000020004" pitchFamily="2" charset="0"/>
                <a:ea typeface="Helvetica Neue" panose="02000503000000020004" pitchFamily="2" charset="0"/>
                <a:cs typeface="Helvetica Neue" panose="02000503000000020004" pitchFamily="2" charset="0"/>
              </a:rPr>
              <a:t>catched</a:t>
            </a:r>
            <a:r>
              <a:rPr lang="en-GB" sz="2000" dirty="0">
                <a:latin typeface="Helvetica Neue" panose="02000503000000020004" pitchFamily="2" charset="0"/>
                <a:ea typeface="Helvetica Neue" panose="02000503000000020004" pitchFamily="2" charset="0"/>
                <a:cs typeface="Helvetica Neue" panose="02000503000000020004" pitchFamily="2" charset="0"/>
              </a:rPr>
              <a:t> a virus. </a:t>
            </a:r>
          </a:p>
          <a:p>
            <a:pPr marL="0" indent="0">
              <a:lnSpc>
                <a:spcPct val="150000"/>
              </a:lnSpc>
              <a:buNone/>
            </a:pPr>
            <a:r>
              <a:rPr lang="en-GB" sz="2000" dirty="0">
                <a:latin typeface="Helvetica Neue" panose="02000503000000020004" pitchFamily="2" charset="0"/>
                <a:ea typeface="Helvetica Neue" panose="02000503000000020004" pitchFamily="2" charset="0"/>
                <a:cs typeface="Helvetica Neue" panose="02000503000000020004" pitchFamily="2" charset="0"/>
              </a:rPr>
              <a:t>He asks you to check if you can find the following sequence in the data</a:t>
            </a:r>
          </a:p>
        </p:txBody>
      </p:sp>
      <p:pic>
        <p:nvPicPr>
          <p:cNvPr id="4" name="Picture 3">
            <a:extLst>
              <a:ext uri="{FF2B5EF4-FFF2-40B4-BE49-F238E27FC236}">
                <a16:creationId xmlns:a16="http://schemas.microsoft.com/office/drawing/2014/main" id="{8E8FD67E-A1B1-144A-9B17-B1F0585F4733}"/>
              </a:ext>
            </a:extLst>
          </p:cNvPr>
          <p:cNvPicPr>
            <a:picLocks noChangeAspect="1"/>
          </p:cNvPicPr>
          <p:nvPr/>
        </p:nvPicPr>
        <p:blipFill>
          <a:blip r:embed="rId3"/>
          <a:stretch>
            <a:fillRect/>
          </a:stretch>
        </p:blipFill>
        <p:spPr>
          <a:xfrm>
            <a:off x="0" y="3909265"/>
            <a:ext cx="12192000" cy="3016203"/>
          </a:xfrm>
          <a:prstGeom prst="rect">
            <a:avLst/>
          </a:prstGeom>
        </p:spPr>
      </p:pic>
      <p:sp>
        <p:nvSpPr>
          <p:cNvPr id="5" name="TextBox 4">
            <a:extLst>
              <a:ext uri="{FF2B5EF4-FFF2-40B4-BE49-F238E27FC236}">
                <a16:creationId xmlns:a16="http://schemas.microsoft.com/office/drawing/2014/main" id="{5DDAC855-32B0-B040-A99A-E857DBD1A377}"/>
              </a:ext>
            </a:extLst>
          </p:cNvPr>
          <p:cNvSpPr txBox="1"/>
          <p:nvPr/>
        </p:nvSpPr>
        <p:spPr>
          <a:xfrm>
            <a:off x="5615709" y="4719782"/>
            <a:ext cx="704039" cy="369332"/>
          </a:xfrm>
          <a:prstGeom prst="rect">
            <a:avLst/>
          </a:prstGeom>
          <a:noFill/>
        </p:spPr>
        <p:txBody>
          <a:bodyPr wrap="none" rtlCol="0">
            <a:spAutoFit/>
          </a:bodyPr>
          <a:lstStyle/>
          <a:p>
            <a:r>
              <a:rPr lang="en-SE" dirty="0">
                <a:latin typeface="Helvetica Neue" panose="02000503000000020004" pitchFamily="2" charset="0"/>
                <a:ea typeface="Helvetica Neue" panose="02000503000000020004" pitchFamily="2" charset="0"/>
                <a:cs typeface="Helvetica Neue" panose="02000503000000020004" pitchFamily="2" charset="0"/>
              </a:rPr>
              <a:t>Motif</a:t>
            </a:r>
          </a:p>
        </p:txBody>
      </p:sp>
      <p:pic>
        <p:nvPicPr>
          <p:cNvPr id="10" name="Picture 9">
            <a:extLst>
              <a:ext uri="{FF2B5EF4-FFF2-40B4-BE49-F238E27FC236}">
                <a16:creationId xmlns:a16="http://schemas.microsoft.com/office/drawing/2014/main" id="{313811BB-1D4F-8746-8FBE-585B2AB4EA88}"/>
              </a:ext>
            </a:extLst>
          </p:cNvPr>
          <p:cNvPicPr>
            <a:picLocks noChangeAspect="1"/>
          </p:cNvPicPr>
          <p:nvPr/>
        </p:nvPicPr>
        <p:blipFill>
          <a:blip r:embed="rId4"/>
          <a:stretch>
            <a:fillRect/>
          </a:stretch>
        </p:blipFill>
        <p:spPr>
          <a:xfrm>
            <a:off x="10149948" y="6568633"/>
            <a:ext cx="2065481" cy="289367"/>
          </a:xfrm>
          <a:prstGeom prst="rect">
            <a:avLst/>
          </a:prstGeom>
        </p:spPr>
      </p:pic>
    </p:spTree>
    <p:extLst>
      <p:ext uri="{BB962C8B-B14F-4D97-AF65-F5344CB8AC3E}">
        <p14:creationId xmlns:p14="http://schemas.microsoft.com/office/powerpoint/2010/main" val="4211086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Arc 10">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18B731-D75E-7549-9042-F8A104F1355E}"/>
              </a:ext>
            </a:extLst>
          </p:cNvPr>
          <p:cNvSpPr>
            <a:spLocks noGrp="1"/>
          </p:cNvSpPr>
          <p:nvPr>
            <p:ph type="title"/>
          </p:nvPr>
        </p:nvSpPr>
        <p:spPr>
          <a:xfrm>
            <a:off x="822036" y="302641"/>
            <a:ext cx="5721484" cy="1325563"/>
          </a:xfrm>
        </p:spPr>
        <p:txBody>
          <a:bodyPr>
            <a:normAutofit/>
          </a:bodyPr>
          <a:lstStyle/>
          <a:p>
            <a:r>
              <a:rPr lang="en-SE" spc="300" dirty="0">
                <a:latin typeface="Helvetica Neue" panose="02000503000000020004" pitchFamily="2" charset="0"/>
                <a:ea typeface="Helvetica Neue" panose="02000503000000020004" pitchFamily="2" charset="0"/>
                <a:cs typeface="Helvetica Neue" panose="02000503000000020004" pitchFamily="2" charset="0"/>
              </a:rPr>
              <a:t>K-mers</a:t>
            </a:r>
          </a:p>
        </p:txBody>
      </p:sp>
      <p:sp>
        <p:nvSpPr>
          <p:cNvPr id="3" name="Content Placeholder 2">
            <a:extLst>
              <a:ext uri="{FF2B5EF4-FFF2-40B4-BE49-F238E27FC236}">
                <a16:creationId xmlns:a16="http://schemas.microsoft.com/office/drawing/2014/main" id="{91A92C36-2DEA-9948-B9E9-B85BF3E7CFE2}"/>
              </a:ext>
            </a:extLst>
          </p:cNvPr>
          <p:cNvSpPr>
            <a:spLocks noGrp="1"/>
          </p:cNvSpPr>
          <p:nvPr>
            <p:ph idx="1"/>
          </p:nvPr>
        </p:nvSpPr>
        <p:spPr>
          <a:xfrm>
            <a:off x="822036" y="1628204"/>
            <a:ext cx="10726496" cy="4351338"/>
          </a:xfrm>
        </p:spPr>
        <p:txBody>
          <a:bodyPr>
            <a:normAutofit/>
          </a:bodyPr>
          <a:lstStyle/>
          <a:p>
            <a:pPr marL="0" indent="0">
              <a:lnSpc>
                <a:spcPct val="150000"/>
              </a:lnSpc>
              <a:buNone/>
            </a:pPr>
            <a:r>
              <a:rPr lang="en-GB" sz="2200" dirty="0">
                <a:latin typeface="Helvetica Neue" panose="02000503000000020004" pitchFamily="2" charset="0"/>
                <a:ea typeface="Helvetica Neue" panose="02000503000000020004" pitchFamily="2" charset="0"/>
                <a:cs typeface="Helvetica Neue" panose="02000503000000020004" pitchFamily="2" charset="0"/>
              </a:rPr>
              <a:t>What if I change one single </a:t>
            </a:r>
            <a:r>
              <a:rPr lang="en-GB" sz="2200" dirty="0" err="1">
                <a:latin typeface="Helvetica Neue" panose="02000503000000020004" pitchFamily="2" charset="0"/>
                <a:ea typeface="Helvetica Neue" panose="02000503000000020004" pitchFamily="2" charset="0"/>
                <a:cs typeface="Helvetica Neue" panose="02000503000000020004" pitchFamily="2" charset="0"/>
              </a:rPr>
              <a:t>basepair</a:t>
            </a:r>
            <a:r>
              <a:rPr lang="en-GB" sz="2200" dirty="0">
                <a:latin typeface="Helvetica Neue" panose="02000503000000020004" pitchFamily="2" charset="0"/>
                <a:ea typeface="Helvetica Neue" panose="02000503000000020004" pitchFamily="2" charset="0"/>
                <a:cs typeface="Helvetica Neue" panose="02000503000000020004" pitchFamily="2" charset="0"/>
              </a:rPr>
              <a:t>? Just one little mutation in the last </a:t>
            </a:r>
            <a:r>
              <a:rPr lang="en-GB" sz="2200" dirty="0" err="1">
                <a:latin typeface="Helvetica Neue" panose="02000503000000020004" pitchFamily="2" charset="0"/>
                <a:ea typeface="Helvetica Neue" panose="02000503000000020004" pitchFamily="2" charset="0"/>
                <a:cs typeface="Helvetica Neue" panose="02000503000000020004" pitchFamily="2" charset="0"/>
              </a:rPr>
              <a:t>basepair</a:t>
            </a:r>
            <a:r>
              <a:rPr lang="en-GB" sz="2200" dirty="0">
                <a:latin typeface="Helvetica Neue" panose="02000503000000020004" pitchFamily="2" charset="0"/>
                <a:ea typeface="Helvetica Neue" panose="02000503000000020004" pitchFamily="2" charset="0"/>
                <a:cs typeface="Helvetica Neue" panose="02000503000000020004" pitchFamily="2" charset="0"/>
              </a:rPr>
              <a:t>.</a:t>
            </a:r>
          </a:p>
          <a:p>
            <a:pPr marL="0" indent="0">
              <a:lnSpc>
                <a:spcPct val="150000"/>
              </a:lnSpc>
              <a:buNone/>
            </a:pPr>
            <a:r>
              <a:rPr lang="en-GB" sz="2200" dirty="0">
                <a:latin typeface="Helvetica Neue" panose="02000503000000020004" pitchFamily="2" charset="0"/>
                <a:ea typeface="Helvetica Neue" panose="02000503000000020004" pitchFamily="2" charset="0"/>
                <a:cs typeface="Helvetica Neue" panose="02000503000000020004" pitchFamily="2" charset="0"/>
              </a:rPr>
              <a:t>How would you know if it's a hit?</a:t>
            </a:r>
          </a:p>
        </p:txBody>
      </p:sp>
      <p:pic>
        <p:nvPicPr>
          <p:cNvPr id="12" name="Picture 11">
            <a:extLst>
              <a:ext uri="{FF2B5EF4-FFF2-40B4-BE49-F238E27FC236}">
                <a16:creationId xmlns:a16="http://schemas.microsoft.com/office/drawing/2014/main" id="{2B7F7D2C-9F5B-B64B-A7C9-E3204402B2AD}"/>
              </a:ext>
            </a:extLst>
          </p:cNvPr>
          <p:cNvPicPr>
            <a:picLocks noChangeAspect="1"/>
          </p:cNvPicPr>
          <p:nvPr/>
        </p:nvPicPr>
        <p:blipFill>
          <a:blip r:embed="rId3"/>
          <a:stretch>
            <a:fillRect/>
          </a:stretch>
        </p:blipFill>
        <p:spPr>
          <a:xfrm>
            <a:off x="-27708" y="4024198"/>
            <a:ext cx="12192000" cy="2892088"/>
          </a:xfrm>
          <a:prstGeom prst="rect">
            <a:avLst/>
          </a:prstGeom>
        </p:spPr>
      </p:pic>
      <p:sp>
        <p:nvSpPr>
          <p:cNvPr id="5" name="TextBox 4">
            <a:extLst>
              <a:ext uri="{FF2B5EF4-FFF2-40B4-BE49-F238E27FC236}">
                <a16:creationId xmlns:a16="http://schemas.microsoft.com/office/drawing/2014/main" id="{5DDAC855-32B0-B040-A99A-E857DBD1A377}"/>
              </a:ext>
            </a:extLst>
          </p:cNvPr>
          <p:cNvSpPr txBox="1"/>
          <p:nvPr/>
        </p:nvSpPr>
        <p:spPr>
          <a:xfrm>
            <a:off x="5615709" y="4719782"/>
            <a:ext cx="704039" cy="369332"/>
          </a:xfrm>
          <a:prstGeom prst="rect">
            <a:avLst/>
          </a:prstGeom>
          <a:noFill/>
        </p:spPr>
        <p:txBody>
          <a:bodyPr wrap="none" rtlCol="0">
            <a:spAutoFit/>
          </a:bodyPr>
          <a:lstStyle/>
          <a:p>
            <a:r>
              <a:rPr lang="en-SE" dirty="0">
                <a:latin typeface="Helvetica Neue" panose="02000503000000020004" pitchFamily="2" charset="0"/>
                <a:ea typeface="Helvetica Neue" panose="02000503000000020004" pitchFamily="2" charset="0"/>
                <a:cs typeface="Helvetica Neue" panose="02000503000000020004" pitchFamily="2" charset="0"/>
              </a:rPr>
              <a:t>Motif</a:t>
            </a:r>
          </a:p>
        </p:txBody>
      </p:sp>
      <p:pic>
        <p:nvPicPr>
          <p:cNvPr id="13" name="Picture 12">
            <a:extLst>
              <a:ext uri="{FF2B5EF4-FFF2-40B4-BE49-F238E27FC236}">
                <a16:creationId xmlns:a16="http://schemas.microsoft.com/office/drawing/2014/main" id="{8A03A3CB-F26E-5647-AB4A-799DEF7D3239}"/>
              </a:ext>
            </a:extLst>
          </p:cNvPr>
          <p:cNvPicPr>
            <a:picLocks noChangeAspect="1"/>
          </p:cNvPicPr>
          <p:nvPr/>
        </p:nvPicPr>
        <p:blipFill>
          <a:blip r:embed="rId4"/>
          <a:stretch>
            <a:fillRect/>
          </a:stretch>
        </p:blipFill>
        <p:spPr>
          <a:xfrm>
            <a:off x="10149948" y="6568633"/>
            <a:ext cx="2065481" cy="289367"/>
          </a:xfrm>
          <a:prstGeom prst="rect">
            <a:avLst/>
          </a:prstGeom>
        </p:spPr>
      </p:pic>
    </p:spTree>
    <p:extLst>
      <p:ext uri="{BB962C8B-B14F-4D97-AF65-F5344CB8AC3E}">
        <p14:creationId xmlns:p14="http://schemas.microsoft.com/office/powerpoint/2010/main" val="35786646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Arc 10">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27" name="Picture 26">
            <a:extLst>
              <a:ext uri="{FF2B5EF4-FFF2-40B4-BE49-F238E27FC236}">
                <a16:creationId xmlns:a16="http://schemas.microsoft.com/office/drawing/2014/main" id="{F493978D-EDE3-0440-9B36-AF91C056A559}"/>
              </a:ext>
            </a:extLst>
          </p:cNvPr>
          <p:cNvPicPr>
            <a:picLocks noChangeAspect="1"/>
          </p:cNvPicPr>
          <p:nvPr/>
        </p:nvPicPr>
        <p:blipFill>
          <a:blip r:embed="rId3"/>
          <a:stretch>
            <a:fillRect/>
          </a:stretch>
        </p:blipFill>
        <p:spPr>
          <a:xfrm>
            <a:off x="-27708" y="4024198"/>
            <a:ext cx="12192000" cy="2892088"/>
          </a:xfrm>
          <a:prstGeom prst="rect">
            <a:avLst/>
          </a:prstGeom>
        </p:spPr>
      </p:pic>
      <p:sp>
        <p:nvSpPr>
          <p:cNvPr id="2" name="Title 1">
            <a:extLst>
              <a:ext uri="{FF2B5EF4-FFF2-40B4-BE49-F238E27FC236}">
                <a16:creationId xmlns:a16="http://schemas.microsoft.com/office/drawing/2014/main" id="{4C18B731-D75E-7549-9042-F8A104F1355E}"/>
              </a:ext>
            </a:extLst>
          </p:cNvPr>
          <p:cNvSpPr>
            <a:spLocks noGrp="1"/>
          </p:cNvSpPr>
          <p:nvPr>
            <p:ph type="title"/>
          </p:nvPr>
        </p:nvSpPr>
        <p:spPr>
          <a:xfrm>
            <a:off x="822036" y="302641"/>
            <a:ext cx="5721484" cy="1325563"/>
          </a:xfrm>
        </p:spPr>
        <p:txBody>
          <a:bodyPr>
            <a:normAutofit/>
          </a:bodyPr>
          <a:lstStyle/>
          <a:p>
            <a:r>
              <a:rPr lang="en-SE" spc="300" dirty="0">
                <a:latin typeface="Helvetica Neue" panose="02000503000000020004" pitchFamily="2" charset="0"/>
                <a:ea typeface="Helvetica Neue" panose="02000503000000020004" pitchFamily="2" charset="0"/>
                <a:cs typeface="Helvetica Neue" panose="02000503000000020004" pitchFamily="2" charset="0"/>
              </a:rPr>
              <a:t>K-mers</a:t>
            </a:r>
          </a:p>
        </p:txBody>
      </p:sp>
      <p:sp>
        <p:nvSpPr>
          <p:cNvPr id="3" name="Content Placeholder 2">
            <a:extLst>
              <a:ext uri="{FF2B5EF4-FFF2-40B4-BE49-F238E27FC236}">
                <a16:creationId xmlns:a16="http://schemas.microsoft.com/office/drawing/2014/main" id="{91A92C36-2DEA-9948-B9E9-B85BF3E7CFE2}"/>
              </a:ext>
            </a:extLst>
          </p:cNvPr>
          <p:cNvSpPr>
            <a:spLocks noGrp="1"/>
          </p:cNvSpPr>
          <p:nvPr>
            <p:ph idx="1"/>
          </p:nvPr>
        </p:nvSpPr>
        <p:spPr>
          <a:xfrm>
            <a:off x="822036" y="1628204"/>
            <a:ext cx="10726496" cy="4351338"/>
          </a:xfrm>
        </p:spPr>
        <p:txBody>
          <a:bodyPr>
            <a:normAutofit/>
          </a:bodyPr>
          <a:lstStyle/>
          <a:p>
            <a:pPr marL="0" indent="0">
              <a:lnSpc>
                <a:spcPct val="150000"/>
              </a:lnSpc>
              <a:buNone/>
            </a:pPr>
            <a:r>
              <a:rPr lang="en-GB" sz="2200" dirty="0">
                <a:latin typeface="Helvetica Neue" panose="02000503000000020004" pitchFamily="2" charset="0"/>
                <a:ea typeface="Helvetica Neue" panose="02000503000000020004" pitchFamily="2" charset="0"/>
                <a:cs typeface="Helvetica Neue" panose="02000503000000020004" pitchFamily="2" charset="0"/>
              </a:rPr>
              <a:t>What if I change one single </a:t>
            </a:r>
            <a:r>
              <a:rPr lang="en-GB" sz="2200" dirty="0" err="1">
                <a:latin typeface="Helvetica Neue" panose="02000503000000020004" pitchFamily="2" charset="0"/>
                <a:ea typeface="Helvetica Neue" panose="02000503000000020004" pitchFamily="2" charset="0"/>
                <a:cs typeface="Helvetica Neue" panose="02000503000000020004" pitchFamily="2" charset="0"/>
              </a:rPr>
              <a:t>basepair</a:t>
            </a:r>
            <a:r>
              <a:rPr lang="en-GB" sz="2200" dirty="0">
                <a:latin typeface="Helvetica Neue" panose="02000503000000020004" pitchFamily="2" charset="0"/>
                <a:ea typeface="Helvetica Neue" panose="02000503000000020004" pitchFamily="2" charset="0"/>
                <a:cs typeface="Helvetica Neue" panose="02000503000000020004" pitchFamily="2" charset="0"/>
              </a:rPr>
              <a:t>? Just one little mutation in the first </a:t>
            </a:r>
            <a:r>
              <a:rPr lang="en-GB" sz="2200" dirty="0" err="1">
                <a:latin typeface="Helvetica Neue" panose="02000503000000020004" pitchFamily="2" charset="0"/>
                <a:ea typeface="Helvetica Neue" panose="02000503000000020004" pitchFamily="2" charset="0"/>
                <a:cs typeface="Helvetica Neue" panose="02000503000000020004" pitchFamily="2" charset="0"/>
              </a:rPr>
              <a:t>basepair</a:t>
            </a:r>
            <a:r>
              <a:rPr lang="en-GB" sz="2200" dirty="0">
                <a:latin typeface="Helvetica Neue" panose="02000503000000020004" pitchFamily="2" charset="0"/>
                <a:ea typeface="Helvetica Neue" panose="02000503000000020004" pitchFamily="2" charset="0"/>
                <a:cs typeface="Helvetica Neue" panose="02000503000000020004" pitchFamily="2" charset="0"/>
              </a:rPr>
              <a:t>.</a:t>
            </a:r>
          </a:p>
          <a:p>
            <a:pPr marL="0" indent="0">
              <a:lnSpc>
                <a:spcPct val="150000"/>
              </a:lnSpc>
              <a:buNone/>
            </a:pPr>
            <a:r>
              <a:rPr lang="en-GB" sz="2200" dirty="0">
                <a:latin typeface="Helvetica Neue" panose="02000503000000020004" pitchFamily="2" charset="0"/>
                <a:ea typeface="Helvetica Neue" panose="02000503000000020004" pitchFamily="2" charset="0"/>
                <a:cs typeface="Helvetica Neue" panose="02000503000000020004" pitchFamily="2" charset="0"/>
              </a:rPr>
              <a:t>How would you know if it's a hit?</a:t>
            </a:r>
          </a:p>
        </p:txBody>
      </p:sp>
      <p:sp>
        <p:nvSpPr>
          <p:cNvPr id="5" name="TextBox 4">
            <a:extLst>
              <a:ext uri="{FF2B5EF4-FFF2-40B4-BE49-F238E27FC236}">
                <a16:creationId xmlns:a16="http://schemas.microsoft.com/office/drawing/2014/main" id="{5DDAC855-32B0-B040-A99A-E857DBD1A377}"/>
              </a:ext>
            </a:extLst>
          </p:cNvPr>
          <p:cNvSpPr txBox="1"/>
          <p:nvPr/>
        </p:nvSpPr>
        <p:spPr>
          <a:xfrm>
            <a:off x="5615709" y="4719782"/>
            <a:ext cx="704039" cy="369332"/>
          </a:xfrm>
          <a:prstGeom prst="rect">
            <a:avLst/>
          </a:prstGeom>
          <a:noFill/>
        </p:spPr>
        <p:txBody>
          <a:bodyPr wrap="none" rtlCol="0">
            <a:spAutoFit/>
          </a:bodyPr>
          <a:lstStyle/>
          <a:p>
            <a:r>
              <a:rPr lang="en-SE" dirty="0">
                <a:latin typeface="Helvetica Neue" panose="02000503000000020004" pitchFamily="2" charset="0"/>
                <a:ea typeface="Helvetica Neue" panose="02000503000000020004" pitchFamily="2" charset="0"/>
                <a:cs typeface="Helvetica Neue" panose="02000503000000020004" pitchFamily="2" charset="0"/>
              </a:rPr>
              <a:t>Motif</a:t>
            </a:r>
          </a:p>
        </p:txBody>
      </p:sp>
      <p:sp>
        <p:nvSpPr>
          <p:cNvPr id="7" name="Rounded Rectangle 6">
            <a:extLst>
              <a:ext uri="{FF2B5EF4-FFF2-40B4-BE49-F238E27FC236}">
                <a16:creationId xmlns:a16="http://schemas.microsoft.com/office/drawing/2014/main" id="{5D8F4792-2F02-E940-8076-390C2767E85B}"/>
              </a:ext>
            </a:extLst>
          </p:cNvPr>
          <p:cNvSpPr/>
          <p:nvPr/>
        </p:nvSpPr>
        <p:spPr>
          <a:xfrm>
            <a:off x="1611517" y="4054826"/>
            <a:ext cx="1928388" cy="1123756"/>
          </a:xfrm>
          <a:prstGeom prst="roundRect">
            <a:avLst/>
          </a:prstGeom>
          <a:noFill/>
          <a:ln w="57150">
            <a:solidFill>
              <a:schemeClr val="accent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0" name="Rounded Rectangle 9">
            <a:extLst>
              <a:ext uri="{FF2B5EF4-FFF2-40B4-BE49-F238E27FC236}">
                <a16:creationId xmlns:a16="http://schemas.microsoft.com/office/drawing/2014/main" id="{E2ABA3C4-764F-0F45-B1FE-1E6950E074D3}"/>
              </a:ext>
            </a:extLst>
          </p:cNvPr>
          <p:cNvSpPr/>
          <p:nvPr/>
        </p:nvSpPr>
        <p:spPr>
          <a:xfrm>
            <a:off x="2171323" y="6173473"/>
            <a:ext cx="1368582" cy="752428"/>
          </a:xfrm>
          <a:prstGeom prst="roundRect">
            <a:avLst/>
          </a:prstGeom>
          <a:noFill/>
          <a:ln w="57150">
            <a:solidFill>
              <a:schemeClr val="accent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4" name="TextBox 3">
            <a:extLst>
              <a:ext uri="{FF2B5EF4-FFF2-40B4-BE49-F238E27FC236}">
                <a16:creationId xmlns:a16="http://schemas.microsoft.com/office/drawing/2014/main" id="{5F357B1C-109F-4247-AC77-36D47D462B47}"/>
              </a:ext>
            </a:extLst>
          </p:cNvPr>
          <p:cNvSpPr txBox="1"/>
          <p:nvPr/>
        </p:nvSpPr>
        <p:spPr>
          <a:xfrm>
            <a:off x="1611517" y="3619207"/>
            <a:ext cx="825867" cy="369332"/>
          </a:xfrm>
          <a:prstGeom prst="rect">
            <a:avLst/>
          </a:prstGeom>
          <a:noFill/>
        </p:spPr>
        <p:txBody>
          <a:bodyPr wrap="none" rtlCol="0">
            <a:spAutoFit/>
          </a:bodyPr>
          <a:lstStyle/>
          <a:p>
            <a:r>
              <a:rPr lang="en-GB" dirty="0">
                <a:solidFill>
                  <a:schemeClr val="accent6"/>
                </a:solidFill>
                <a:latin typeface="Helvetica Neue" panose="02000503000000020004" pitchFamily="2" charset="0"/>
                <a:ea typeface="Helvetica Neue" panose="02000503000000020004" pitchFamily="2" charset="0"/>
                <a:cs typeface="Helvetica Neue" panose="02000503000000020004" pitchFamily="2" charset="0"/>
              </a:rPr>
              <a:t>K</a:t>
            </a:r>
            <a:r>
              <a:rPr lang="en-SE" dirty="0">
                <a:solidFill>
                  <a:schemeClr val="accent6"/>
                </a:solidFill>
                <a:latin typeface="Helvetica Neue" panose="02000503000000020004" pitchFamily="2" charset="0"/>
                <a:ea typeface="Helvetica Neue" panose="02000503000000020004" pitchFamily="2" charset="0"/>
                <a:cs typeface="Helvetica Neue" panose="02000503000000020004" pitchFamily="2" charset="0"/>
              </a:rPr>
              <a:t>-mer</a:t>
            </a:r>
          </a:p>
        </p:txBody>
      </p:sp>
      <p:sp>
        <p:nvSpPr>
          <p:cNvPr id="12" name="Rounded Rectangle 11">
            <a:extLst>
              <a:ext uri="{FF2B5EF4-FFF2-40B4-BE49-F238E27FC236}">
                <a16:creationId xmlns:a16="http://schemas.microsoft.com/office/drawing/2014/main" id="{F883EB50-3F82-2A44-A3DB-6A6A4958F741}"/>
              </a:ext>
            </a:extLst>
          </p:cNvPr>
          <p:cNvSpPr/>
          <p:nvPr/>
        </p:nvSpPr>
        <p:spPr>
          <a:xfrm>
            <a:off x="2127562" y="4054826"/>
            <a:ext cx="1928388" cy="1123756"/>
          </a:xfrm>
          <a:prstGeom prst="roundRect">
            <a:avLst/>
          </a:prstGeom>
          <a:noFill/>
          <a:ln w="57150">
            <a:solidFill>
              <a:schemeClr val="accent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3" name="Rounded Rectangle 12">
            <a:extLst>
              <a:ext uri="{FF2B5EF4-FFF2-40B4-BE49-F238E27FC236}">
                <a16:creationId xmlns:a16="http://schemas.microsoft.com/office/drawing/2014/main" id="{776604B9-8639-8144-ACAF-3E51D4C4FA8C}"/>
              </a:ext>
            </a:extLst>
          </p:cNvPr>
          <p:cNvSpPr/>
          <p:nvPr/>
        </p:nvSpPr>
        <p:spPr>
          <a:xfrm>
            <a:off x="2497248" y="6179145"/>
            <a:ext cx="1368582" cy="752428"/>
          </a:xfrm>
          <a:prstGeom prst="roundRect">
            <a:avLst/>
          </a:prstGeom>
          <a:noFill/>
          <a:ln w="57150">
            <a:solidFill>
              <a:schemeClr val="accent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4" name="TextBox 13">
            <a:extLst>
              <a:ext uri="{FF2B5EF4-FFF2-40B4-BE49-F238E27FC236}">
                <a16:creationId xmlns:a16="http://schemas.microsoft.com/office/drawing/2014/main" id="{56298D50-1C8D-E34A-82A1-7E7B1D9E687D}"/>
              </a:ext>
            </a:extLst>
          </p:cNvPr>
          <p:cNvSpPr txBox="1"/>
          <p:nvPr/>
        </p:nvSpPr>
        <p:spPr>
          <a:xfrm>
            <a:off x="2136618" y="3619207"/>
            <a:ext cx="825867" cy="369332"/>
          </a:xfrm>
          <a:prstGeom prst="rect">
            <a:avLst/>
          </a:prstGeom>
          <a:noFill/>
        </p:spPr>
        <p:txBody>
          <a:bodyPr wrap="none" rtlCol="0">
            <a:spAutoFit/>
          </a:bodyPr>
          <a:lstStyle/>
          <a:p>
            <a:r>
              <a:rPr lang="en-GB" dirty="0">
                <a:solidFill>
                  <a:schemeClr val="accent6"/>
                </a:solidFill>
                <a:latin typeface="Helvetica Neue" panose="02000503000000020004" pitchFamily="2" charset="0"/>
                <a:ea typeface="Helvetica Neue" panose="02000503000000020004" pitchFamily="2" charset="0"/>
                <a:cs typeface="Helvetica Neue" panose="02000503000000020004" pitchFamily="2" charset="0"/>
              </a:rPr>
              <a:t>K</a:t>
            </a:r>
            <a:r>
              <a:rPr lang="en-SE" dirty="0">
                <a:solidFill>
                  <a:schemeClr val="accent6"/>
                </a:solidFill>
                <a:latin typeface="Helvetica Neue" panose="02000503000000020004" pitchFamily="2" charset="0"/>
                <a:ea typeface="Helvetica Neue" panose="02000503000000020004" pitchFamily="2" charset="0"/>
                <a:cs typeface="Helvetica Neue" panose="02000503000000020004" pitchFamily="2" charset="0"/>
              </a:rPr>
              <a:t>-mer</a:t>
            </a:r>
          </a:p>
        </p:txBody>
      </p:sp>
      <p:sp>
        <p:nvSpPr>
          <p:cNvPr id="15" name="Rounded Rectangle 14">
            <a:extLst>
              <a:ext uri="{FF2B5EF4-FFF2-40B4-BE49-F238E27FC236}">
                <a16:creationId xmlns:a16="http://schemas.microsoft.com/office/drawing/2014/main" id="{405FD48B-C63A-394E-A851-C9721547F2D2}"/>
              </a:ext>
            </a:extLst>
          </p:cNvPr>
          <p:cNvSpPr/>
          <p:nvPr/>
        </p:nvSpPr>
        <p:spPr>
          <a:xfrm>
            <a:off x="2589283" y="4054826"/>
            <a:ext cx="1928388" cy="1123756"/>
          </a:xfrm>
          <a:prstGeom prst="roundRect">
            <a:avLst/>
          </a:prstGeom>
          <a:noFill/>
          <a:ln w="57150">
            <a:solidFill>
              <a:schemeClr val="accent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6" name="Rounded Rectangle 15">
            <a:extLst>
              <a:ext uri="{FF2B5EF4-FFF2-40B4-BE49-F238E27FC236}">
                <a16:creationId xmlns:a16="http://schemas.microsoft.com/office/drawing/2014/main" id="{8CA8F049-0661-8D4A-980A-FAE601693597}"/>
              </a:ext>
            </a:extLst>
          </p:cNvPr>
          <p:cNvSpPr/>
          <p:nvPr/>
        </p:nvSpPr>
        <p:spPr>
          <a:xfrm>
            <a:off x="2823168" y="6179145"/>
            <a:ext cx="1368582" cy="752428"/>
          </a:xfrm>
          <a:prstGeom prst="roundRect">
            <a:avLst/>
          </a:prstGeom>
          <a:noFill/>
          <a:ln w="57150">
            <a:solidFill>
              <a:schemeClr val="accent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7" name="TextBox 16">
            <a:extLst>
              <a:ext uri="{FF2B5EF4-FFF2-40B4-BE49-F238E27FC236}">
                <a16:creationId xmlns:a16="http://schemas.microsoft.com/office/drawing/2014/main" id="{CB05595D-83A1-F04A-8AEC-3F65BE499E7C}"/>
              </a:ext>
            </a:extLst>
          </p:cNvPr>
          <p:cNvSpPr txBox="1"/>
          <p:nvPr/>
        </p:nvSpPr>
        <p:spPr>
          <a:xfrm>
            <a:off x="2589283" y="3619207"/>
            <a:ext cx="825867" cy="369332"/>
          </a:xfrm>
          <a:prstGeom prst="rect">
            <a:avLst/>
          </a:prstGeom>
          <a:noFill/>
        </p:spPr>
        <p:txBody>
          <a:bodyPr wrap="none" rtlCol="0">
            <a:spAutoFit/>
          </a:bodyPr>
          <a:lstStyle/>
          <a:p>
            <a:r>
              <a:rPr lang="en-GB" dirty="0">
                <a:solidFill>
                  <a:schemeClr val="accent6"/>
                </a:solidFill>
                <a:latin typeface="Helvetica Neue" panose="02000503000000020004" pitchFamily="2" charset="0"/>
                <a:ea typeface="Helvetica Neue" panose="02000503000000020004" pitchFamily="2" charset="0"/>
                <a:cs typeface="Helvetica Neue" panose="02000503000000020004" pitchFamily="2" charset="0"/>
              </a:rPr>
              <a:t>K</a:t>
            </a:r>
            <a:r>
              <a:rPr lang="en-SE" dirty="0">
                <a:solidFill>
                  <a:schemeClr val="accent6"/>
                </a:solidFill>
                <a:latin typeface="Helvetica Neue" panose="02000503000000020004" pitchFamily="2" charset="0"/>
                <a:ea typeface="Helvetica Neue" panose="02000503000000020004" pitchFamily="2" charset="0"/>
                <a:cs typeface="Helvetica Neue" panose="02000503000000020004" pitchFamily="2" charset="0"/>
              </a:rPr>
              <a:t>-mer</a:t>
            </a:r>
          </a:p>
        </p:txBody>
      </p:sp>
      <p:sp>
        <p:nvSpPr>
          <p:cNvPr id="18" name="Rounded Rectangle 17">
            <a:extLst>
              <a:ext uri="{FF2B5EF4-FFF2-40B4-BE49-F238E27FC236}">
                <a16:creationId xmlns:a16="http://schemas.microsoft.com/office/drawing/2014/main" id="{99BC55E0-D7BC-3C49-9EF6-3018B6103C35}"/>
              </a:ext>
            </a:extLst>
          </p:cNvPr>
          <p:cNvSpPr/>
          <p:nvPr/>
        </p:nvSpPr>
        <p:spPr>
          <a:xfrm>
            <a:off x="3069108" y="4054826"/>
            <a:ext cx="1928388" cy="1123756"/>
          </a:xfrm>
          <a:prstGeom prst="roundRect">
            <a:avLst/>
          </a:prstGeom>
          <a:noFill/>
          <a:ln w="57150">
            <a:solidFill>
              <a:schemeClr val="accent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9" name="Rounded Rectangle 18">
            <a:extLst>
              <a:ext uri="{FF2B5EF4-FFF2-40B4-BE49-F238E27FC236}">
                <a16:creationId xmlns:a16="http://schemas.microsoft.com/office/drawing/2014/main" id="{DF77B8EA-D8C2-AE4E-BC34-1E5733309196}"/>
              </a:ext>
            </a:extLst>
          </p:cNvPr>
          <p:cNvSpPr/>
          <p:nvPr/>
        </p:nvSpPr>
        <p:spPr>
          <a:xfrm>
            <a:off x="3167194" y="6179145"/>
            <a:ext cx="1368582" cy="752428"/>
          </a:xfrm>
          <a:prstGeom prst="roundRect">
            <a:avLst/>
          </a:prstGeom>
          <a:noFill/>
          <a:ln w="57150">
            <a:solidFill>
              <a:schemeClr val="accent6"/>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20" name="TextBox 19">
            <a:extLst>
              <a:ext uri="{FF2B5EF4-FFF2-40B4-BE49-F238E27FC236}">
                <a16:creationId xmlns:a16="http://schemas.microsoft.com/office/drawing/2014/main" id="{0ED55BA7-C1AA-7842-A7A2-A4DF23AB82C5}"/>
              </a:ext>
            </a:extLst>
          </p:cNvPr>
          <p:cNvSpPr txBox="1"/>
          <p:nvPr/>
        </p:nvSpPr>
        <p:spPr>
          <a:xfrm>
            <a:off x="3069108" y="3619207"/>
            <a:ext cx="825867" cy="369332"/>
          </a:xfrm>
          <a:prstGeom prst="rect">
            <a:avLst/>
          </a:prstGeom>
          <a:noFill/>
        </p:spPr>
        <p:txBody>
          <a:bodyPr wrap="none" rtlCol="0">
            <a:spAutoFit/>
          </a:bodyPr>
          <a:lstStyle/>
          <a:p>
            <a:r>
              <a:rPr lang="en-GB" dirty="0">
                <a:solidFill>
                  <a:schemeClr val="accent6"/>
                </a:solidFill>
                <a:latin typeface="Helvetica Neue" panose="02000503000000020004" pitchFamily="2" charset="0"/>
                <a:ea typeface="Helvetica Neue" panose="02000503000000020004" pitchFamily="2" charset="0"/>
                <a:cs typeface="Helvetica Neue" panose="02000503000000020004" pitchFamily="2" charset="0"/>
              </a:rPr>
              <a:t>K</a:t>
            </a:r>
            <a:r>
              <a:rPr lang="en-SE" dirty="0">
                <a:solidFill>
                  <a:schemeClr val="accent6"/>
                </a:solidFill>
                <a:latin typeface="Helvetica Neue" panose="02000503000000020004" pitchFamily="2" charset="0"/>
                <a:ea typeface="Helvetica Neue" panose="02000503000000020004" pitchFamily="2" charset="0"/>
                <a:cs typeface="Helvetica Neue" panose="02000503000000020004" pitchFamily="2" charset="0"/>
              </a:rPr>
              <a:t>-mer</a:t>
            </a:r>
          </a:p>
        </p:txBody>
      </p:sp>
      <p:sp>
        <p:nvSpPr>
          <p:cNvPr id="21" name="Rounded Rectangle 20">
            <a:extLst>
              <a:ext uri="{FF2B5EF4-FFF2-40B4-BE49-F238E27FC236}">
                <a16:creationId xmlns:a16="http://schemas.microsoft.com/office/drawing/2014/main" id="{6F0AAC67-E393-BF42-B851-999661ED9E1F}"/>
              </a:ext>
            </a:extLst>
          </p:cNvPr>
          <p:cNvSpPr/>
          <p:nvPr/>
        </p:nvSpPr>
        <p:spPr>
          <a:xfrm>
            <a:off x="3539891" y="4054826"/>
            <a:ext cx="1928388" cy="1123756"/>
          </a:xfrm>
          <a:prstGeom prst="roundRect">
            <a:avLst/>
          </a:prstGeom>
          <a:noFill/>
          <a:ln w="5715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22" name="Rounded Rectangle 21">
            <a:extLst>
              <a:ext uri="{FF2B5EF4-FFF2-40B4-BE49-F238E27FC236}">
                <a16:creationId xmlns:a16="http://schemas.microsoft.com/office/drawing/2014/main" id="{EFAF4A42-BB9A-8046-B899-6FB13FF38A0F}"/>
              </a:ext>
            </a:extLst>
          </p:cNvPr>
          <p:cNvSpPr/>
          <p:nvPr/>
        </p:nvSpPr>
        <p:spPr>
          <a:xfrm>
            <a:off x="3511224" y="6179145"/>
            <a:ext cx="1368582" cy="752428"/>
          </a:xfrm>
          <a:prstGeom prst="roundRect">
            <a:avLst/>
          </a:prstGeom>
          <a:noFill/>
          <a:ln w="5715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23" name="TextBox 22">
            <a:extLst>
              <a:ext uri="{FF2B5EF4-FFF2-40B4-BE49-F238E27FC236}">
                <a16:creationId xmlns:a16="http://schemas.microsoft.com/office/drawing/2014/main" id="{7418EC86-9C99-174F-A62E-747906E83B3F}"/>
              </a:ext>
            </a:extLst>
          </p:cNvPr>
          <p:cNvSpPr txBox="1"/>
          <p:nvPr/>
        </p:nvSpPr>
        <p:spPr>
          <a:xfrm>
            <a:off x="3511224" y="3619207"/>
            <a:ext cx="825867" cy="369332"/>
          </a:xfrm>
          <a:prstGeom prst="rect">
            <a:avLst/>
          </a:prstGeom>
          <a:noFill/>
        </p:spPr>
        <p:txBody>
          <a:bodyPr wrap="none" rtlCol="0">
            <a:spAutoFit/>
          </a:bodyPr>
          <a:lstStyle/>
          <a:p>
            <a:r>
              <a:rPr lang="en-GB"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K</a:t>
            </a:r>
            <a:r>
              <a:rPr lang="en-SE" dirty="0">
                <a:solidFill>
                  <a:srgbClr val="FF0000"/>
                </a:solidFill>
                <a:latin typeface="Helvetica Neue" panose="02000503000000020004" pitchFamily="2" charset="0"/>
                <a:ea typeface="Helvetica Neue" panose="02000503000000020004" pitchFamily="2" charset="0"/>
                <a:cs typeface="Helvetica Neue" panose="02000503000000020004" pitchFamily="2" charset="0"/>
              </a:rPr>
              <a:t>-mer</a:t>
            </a:r>
          </a:p>
        </p:txBody>
      </p:sp>
      <p:pic>
        <p:nvPicPr>
          <p:cNvPr id="28" name="Picture 27">
            <a:extLst>
              <a:ext uri="{FF2B5EF4-FFF2-40B4-BE49-F238E27FC236}">
                <a16:creationId xmlns:a16="http://schemas.microsoft.com/office/drawing/2014/main" id="{63C39752-BF7A-8848-9B73-78BC910D3B6A}"/>
              </a:ext>
            </a:extLst>
          </p:cNvPr>
          <p:cNvPicPr>
            <a:picLocks noChangeAspect="1"/>
          </p:cNvPicPr>
          <p:nvPr/>
        </p:nvPicPr>
        <p:blipFill>
          <a:blip r:embed="rId4"/>
          <a:stretch>
            <a:fillRect/>
          </a:stretch>
        </p:blipFill>
        <p:spPr>
          <a:xfrm>
            <a:off x="10149948" y="6568633"/>
            <a:ext cx="2065481" cy="289367"/>
          </a:xfrm>
          <a:prstGeom prst="rect">
            <a:avLst/>
          </a:prstGeom>
        </p:spPr>
      </p:pic>
    </p:spTree>
    <p:extLst>
      <p:ext uri="{BB962C8B-B14F-4D97-AF65-F5344CB8AC3E}">
        <p14:creationId xmlns:p14="http://schemas.microsoft.com/office/powerpoint/2010/main" val="564979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4"/>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7"/>
                                        </p:tgtEl>
                                        <p:attrNameLst>
                                          <p:attrName>style.visibility</p:attrName>
                                        </p:attrNameLst>
                                      </p:cBhvr>
                                      <p:to>
                                        <p:strVal val="hidden"/>
                                      </p:to>
                                    </p:set>
                                  </p:childTnLst>
                                </p:cTn>
                              </p:par>
                              <p:par>
                                <p:cTn id="17" presetID="1" presetClass="exit" presetSubtype="0" fill="hold" grpId="1" nodeType="withEffect">
                                  <p:stCondLst>
                                    <p:cond delay="0"/>
                                  </p:stCondLst>
                                  <p:childTnLst>
                                    <p:set>
                                      <p:cBhvr>
                                        <p:cTn id="18" dur="1" fill="hold">
                                          <p:stCondLst>
                                            <p:cond delay="0"/>
                                          </p:stCondLst>
                                        </p:cTn>
                                        <p:tgtEl>
                                          <p:spTgt spid="10"/>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14"/>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12"/>
                                        </p:tgtEl>
                                        <p:attrNameLst>
                                          <p:attrName>style.visibility</p:attrName>
                                        </p:attrNameLst>
                                      </p:cBhvr>
                                      <p:to>
                                        <p:strVal val="hidden"/>
                                      </p:to>
                                    </p:set>
                                  </p:childTnLst>
                                </p:cTn>
                              </p:par>
                              <p:par>
                                <p:cTn id="31" presetID="1" presetClass="exit" presetSubtype="0" fill="hold" grpId="1" nodeType="withEffect">
                                  <p:stCondLst>
                                    <p:cond delay="0"/>
                                  </p:stCondLst>
                                  <p:childTnLst>
                                    <p:set>
                                      <p:cBhvr>
                                        <p:cTn id="32" dur="1" fill="hold">
                                          <p:stCondLst>
                                            <p:cond delay="0"/>
                                          </p:stCondLst>
                                        </p:cTn>
                                        <p:tgtEl>
                                          <p:spTgt spid="13"/>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7"/>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16"/>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15"/>
                                        </p:tgtEl>
                                        <p:attrNameLst>
                                          <p:attrName>style.visibility</p:attrName>
                                        </p:attrNameLst>
                                      </p:cBhvr>
                                      <p:to>
                                        <p:strVal val="hidden"/>
                                      </p:to>
                                    </p:set>
                                  </p:childTnLst>
                                </p:cTn>
                              </p:par>
                              <p:par>
                                <p:cTn id="47" presetID="1" presetClass="entr" presetSubtype="0" fill="hold" grpId="0" nodeType="withEffect">
                                  <p:stCondLst>
                                    <p:cond delay="0"/>
                                  </p:stCondLst>
                                  <p:childTnLst>
                                    <p:set>
                                      <p:cBhvr>
                                        <p:cTn id="48" dur="1" fill="hold">
                                          <p:stCondLst>
                                            <p:cond delay="0"/>
                                          </p:stCondLst>
                                        </p:cTn>
                                        <p:tgtEl>
                                          <p:spTgt spid="2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grpId="1" nodeType="clickEffect">
                                  <p:stCondLst>
                                    <p:cond delay="0"/>
                                  </p:stCondLst>
                                  <p:childTnLst>
                                    <p:set>
                                      <p:cBhvr>
                                        <p:cTn id="56" dur="1" fill="hold">
                                          <p:stCondLst>
                                            <p:cond delay="0"/>
                                          </p:stCondLst>
                                        </p:cTn>
                                        <p:tgtEl>
                                          <p:spTgt spid="20"/>
                                        </p:tgtEl>
                                        <p:attrNameLst>
                                          <p:attrName>style.visibility</p:attrName>
                                        </p:attrNameLst>
                                      </p:cBhvr>
                                      <p:to>
                                        <p:strVal val="hidden"/>
                                      </p:to>
                                    </p:set>
                                  </p:childTnLst>
                                </p:cTn>
                              </p:par>
                              <p:par>
                                <p:cTn id="57" presetID="1" presetClass="exit" presetSubtype="0" fill="hold" grpId="1" nodeType="withEffect">
                                  <p:stCondLst>
                                    <p:cond delay="0"/>
                                  </p:stCondLst>
                                  <p:childTnLst>
                                    <p:set>
                                      <p:cBhvr>
                                        <p:cTn id="58" dur="1" fill="hold">
                                          <p:stCondLst>
                                            <p:cond delay="0"/>
                                          </p:stCondLst>
                                        </p:cTn>
                                        <p:tgtEl>
                                          <p:spTgt spid="18"/>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19"/>
                                        </p:tgtEl>
                                        <p:attrNameLst>
                                          <p:attrName>style.visibility</p:attrName>
                                        </p:attrNameLst>
                                      </p:cBhvr>
                                      <p:to>
                                        <p:strVal val="hidden"/>
                                      </p:to>
                                    </p:set>
                                  </p:childTnLst>
                                </p:cTn>
                              </p:par>
                              <p:par>
                                <p:cTn id="61" presetID="1" presetClass="entr" presetSubtype="0" fill="hold" grpId="0" nodeType="withEffect">
                                  <p:stCondLst>
                                    <p:cond delay="0"/>
                                  </p:stCondLst>
                                  <p:childTnLst>
                                    <p:set>
                                      <p:cBhvr>
                                        <p:cTn id="62" dur="1" fill="hold">
                                          <p:stCondLst>
                                            <p:cond delay="0"/>
                                          </p:stCondLst>
                                        </p:cTn>
                                        <p:tgtEl>
                                          <p:spTgt spid="23"/>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23"/>
                                        </p:tgtEl>
                                        <p:attrNameLst>
                                          <p:attrName>style.visibility</p:attrName>
                                        </p:attrNameLst>
                                      </p:cBhvr>
                                      <p:to>
                                        <p:strVal val="hidden"/>
                                      </p:to>
                                    </p:set>
                                  </p:childTnLst>
                                </p:cTn>
                              </p:par>
                              <p:par>
                                <p:cTn id="71" presetID="1" presetClass="exit" presetSubtype="0" fill="hold" grpId="1" nodeType="withEffect">
                                  <p:stCondLst>
                                    <p:cond delay="0"/>
                                  </p:stCondLst>
                                  <p:childTnLst>
                                    <p:set>
                                      <p:cBhvr>
                                        <p:cTn id="72" dur="1" fill="hold">
                                          <p:stCondLst>
                                            <p:cond delay="0"/>
                                          </p:stCondLst>
                                        </p:cTn>
                                        <p:tgtEl>
                                          <p:spTgt spid="21"/>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0" grpId="0" animBg="1"/>
      <p:bldP spid="10" grpId="1" animBg="1"/>
      <p:bldP spid="4" grpId="0"/>
      <p:bldP spid="4" grpId="1"/>
      <p:bldP spid="12" grpId="0" animBg="1"/>
      <p:bldP spid="12" grpId="1" animBg="1"/>
      <p:bldP spid="13" grpId="0" animBg="1"/>
      <p:bldP spid="13" grpId="1" animBg="1"/>
      <p:bldP spid="14" grpId="0"/>
      <p:bldP spid="14" grpId="1"/>
      <p:bldP spid="15" grpId="0" animBg="1"/>
      <p:bldP spid="15" grpId="1" animBg="1"/>
      <p:bldP spid="16" grpId="0" animBg="1"/>
      <p:bldP spid="16" grpId="1" animBg="1"/>
      <p:bldP spid="17" grpId="0"/>
      <p:bldP spid="17" grpId="1"/>
      <p:bldP spid="18" grpId="0" animBg="1"/>
      <p:bldP spid="18" grpId="1" animBg="1"/>
      <p:bldP spid="19" grpId="0" animBg="1"/>
      <p:bldP spid="19" grpId="1" animBg="1"/>
      <p:bldP spid="20" grpId="0"/>
      <p:bldP spid="20" grpId="1"/>
      <p:bldP spid="21" grpId="0" animBg="1"/>
      <p:bldP spid="21" grpId="1" animBg="1"/>
      <p:bldP spid="22" grpId="0" animBg="1"/>
      <p:bldP spid="22" grpId="1" animBg="1"/>
      <p:bldP spid="23" grpId="0"/>
      <p:bldP spid="23" grpId="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32C03D-ED0F-2A4E-9314-A1B3255C3924}"/>
              </a:ext>
            </a:extLst>
          </p:cNvPr>
          <p:cNvSpPr>
            <a:spLocks noGrp="1"/>
          </p:cNvSpPr>
          <p:nvPr>
            <p:ph type="title"/>
          </p:nvPr>
        </p:nvSpPr>
        <p:spPr/>
        <p:txBody>
          <a:bodyPr/>
          <a:lstStyle/>
          <a:p>
            <a:r>
              <a:rPr lang="en-SE" dirty="0">
                <a:latin typeface="Andale Mono" panose="020B0509000000000004" pitchFamily="49" charset="0"/>
              </a:rPr>
              <a:t>BLAST</a:t>
            </a:r>
          </a:p>
        </p:txBody>
      </p:sp>
      <p:sp>
        <p:nvSpPr>
          <p:cNvPr id="3" name="Content Placeholder 2">
            <a:extLst>
              <a:ext uri="{FF2B5EF4-FFF2-40B4-BE49-F238E27FC236}">
                <a16:creationId xmlns:a16="http://schemas.microsoft.com/office/drawing/2014/main" id="{76095756-ABCA-8447-90F6-3309C65B364B}"/>
              </a:ext>
            </a:extLst>
          </p:cNvPr>
          <p:cNvSpPr>
            <a:spLocks noGrp="1"/>
          </p:cNvSpPr>
          <p:nvPr>
            <p:ph idx="1"/>
          </p:nvPr>
        </p:nvSpPr>
        <p:spPr/>
        <p:txBody>
          <a:bodyPr/>
          <a:lstStyle/>
          <a:p>
            <a:endParaRPr lang="en-SE"/>
          </a:p>
        </p:txBody>
      </p:sp>
    </p:spTree>
    <p:extLst>
      <p:ext uri="{BB962C8B-B14F-4D97-AF65-F5344CB8AC3E}">
        <p14:creationId xmlns:p14="http://schemas.microsoft.com/office/powerpoint/2010/main" val="2619392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1F10A557-21FD-354D-9DA2-26DA8A6D5E1B}"/>
              </a:ext>
            </a:extLst>
          </p:cNvPr>
          <p:cNvPicPr>
            <a:picLocks noChangeAspect="1"/>
          </p:cNvPicPr>
          <p:nvPr/>
        </p:nvPicPr>
        <p:blipFill rotWithShape="1">
          <a:blip r:embed="rId3"/>
          <a:srcRect t="147" b="6878"/>
          <a:stretch/>
        </p:blipFill>
        <p:spPr>
          <a:xfrm>
            <a:off x="20" y="10"/>
            <a:ext cx="12191980" cy="6857990"/>
          </a:xfrm>
          <a:prstGeom prst="rect">
            <a:avLst/>
          </a:prstGeom>
        </p:spPr>
      </p:pic>
    </p:spTree>
    <p:extLst>
      <p:ext uri="{BB962C8B-B14F-4D97-AF65-F5344CB8AC3E}">
        <p14:creationId xmlns:p14="http://schemas.microsoft.com/office/powerpoint/2010/main" val="806342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031CF5-5710-EC4E-8FDC-B11663FBACFE}"/>
              </a:ext>
            </a:extLst>
          </p:cNvPr>
          <p:cNvSpPr>
            <a:spLocks noGrp="1"/>
          </p:cNvSpPr>
          <p:nvPr>
            <p:ph type="title"/>
          </p:nvPr>
        </p:nvSpPr>
        <p:spPr>
          <a:xfrm>
            <a:off x="1389278" y="1233241"/>
            <a:ext cx="3240506" cy="4064628"/>
          </a:xfrm>
        </p:spPr>
        <p:txBody>
          <a:bodyPr>
            <a:normAutofit/>
          </a:bodyPr>
          <a:lstStyle/>
          <a:p>
            <a:pPr algn="ctr"/>
            <a:r>
              <a:rPr lang="en-SE" spc="300" dirty="0">
                <a:solidFill>
                  <a:srgbClr val="FFFFFF"/>
                </a:solidFill>
                <a:latin typeface="Helvetica Neue" panose="02000503000000020004" pitchFamily="2" charset="0"/>
                <a:ea typeface="Helvetica Neue" panose="02000503000000020004" pitchFamily="2" charset="0"/>
                <a:cs typeface="Helvetica Neue" panose="02000503000000020004" pitchFamily="2" charset="0"/>
              </a:rPr>
              <a:t>Extra exercise</a:t>
            </a:r>
          </a:p>
        </p:txBody>
      </p:sp>
      <p:sp>
        <p:nvSpPr>
          <p:cNvPr id="12" name="Freeform: Shape 11">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1322BF3B-D568-C44D-AC21-13BDA77FFAA9}"/>
              </a:ext>
            </a:extLst>
          </p:cNvPr>
          <p:cNvSpPr>
            <a:spLocks noGrp="1"/>
          </p:cNvSpPr>
          <p:nvPr>
            <p:ph idx="1"/>
          </p:nvPr>
        </p:nvSpPr>
        <p:spPr>
          <a:xfrm>
            <a:off x="6096000" y="820879"/>
            <a:ext cx="5257799" cy="5437875"/>
          </a:xfrm>
        </p:spPr>
        <p:txBody>
          <a:bodyPr anchor="t">
            <a:normAutofit/>
          </a:bodyPr>
          <a:lstStyle/>
          <a:p>
            <a:pPr marL="0" indent="0">
              <a:lnSpc>
                <a:spcPct val="170000"/>
              </a:lnSpc>
              <a:buNone/>
            </a:pPr>
            <a:r>
              <a:rPr lang="en-GB" dirty="0">
                <a:latin typeface="Helvetica Neue" panose="02000503000000020004" pitchFamily="2" charset="0"/>
                <a:ea typeface="Helvetica Neue" panose="02000503000000020004" pitchFamily="2" charset="0"/>
                <a:cs typeface="Helvetica Neue" panose="02000503000000020004" pitchFamily="2" charset="0"/>
              </a:rPr>
              <a:t>Translate the sequence to protein</a:t>
            </a:r>
          </a:p>
        </p:txBody>
      </p:sp>
      <p:sp>
        <p:nvSpPr>
          <p:cNvPr id="18" name="Freeform: Shape 17">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4" name="Picture 3">
            <a:extLst>
              <a:ext uri="{FF2B5EF4-FFF2-40B4-BE49-F238E27FC236}">
                <a16:creationId xmlns:a16="http://schemas.microsoft.com/office/drawing/2014/main" id="{C35D7F62-F5A6-974D-90E0-968619818CA3}"/>
              </a:ext>
            </a:extLst>
          </p:cNvPr>
          <p:cNvPicPr>
            <a:picLocks noChangeAspect="1"/>
          </p:cNvPicPr>
          <p:nvPr/>
        </p:nvPicPr>
        <p:blipFill>
          <a:blip r:embed="rId2"/>
          <a:stretch>
            <a:fillRect/>
          </a:stretch>
        </p:blipFill>
        <p:spPr>
          <a:xfrm>
            <a:off x="0" y="0"/>
            <a:ext cx="12192000" cy="6858000"/>
          </a:xfrm>
          <a:prstGeom prst="rect">
            <a:avLst/>
          </a:prstGeom>
        </p:spPr>
      </p:pic>
      <p:pic>
        <p:nvPicPr>
          <p:cNvPr id="5" name="Picture 4">
            <a:extLst>
              <a:ext uri="{FF2B5EF4-FFF2-40B4-BE49-F238E27FC236}">
                <a16:creationId xmlns:a16="http://schemas.microsoft.com/office/drawing/2014/main" id="{FB903B03-B1AB-9A41-A447-9815988D06AF}"/>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5893546" y="2035572"/>
            <a:ext cx="6159018" cy="4223181"/>
          </a:xfrm>
          <a:prstGeom prst="rect">
            <a:avLst/>
          </a:prstGeom>
        </p:spPr>
      </p:pic>
      <p:sp>
        <p:nvSpPr>
          <p:cNvPr id="6" name="TextBox 5">
            <a:extLst>
              <a:ext uri="{FF2B5EF4-FFF2-40B4-BE49-F238E27FC236}">
                <a16:creationId xmlns:a16="http://schemas.microsoft.com/office/drawing/2014/main" id="{B6F5CBCA-AB98-C64E-B206-393CCB1D6E54}"/>
              </a:ext>
            </a:extLst>
          </p:cNvPr>
          <p:cNvSpPr txBox="1"/>
          <p:nvPr/>
        </p:nvSpPr>
        <p:spPr>
          <a:xfrm>
            <a:off x="9379391" y="3145391"/>
            <a:ext cx="322524" cy="369332"/>
          </a:xfrm>
          <a:prstGeom prst="rect">
            <a:avLst/>
          </a:prstGeom>
          <a:noFill/>
        </p:spPr>
        <p:txBody>
          <a:bodyPr wrap="none" rtlCol="0">
            <a:spAutoFit/>
          </a:bodyPr>
          <a:lstStyle/>
          <a:p>
            <a:r>
              <a:rPr lang="en-SE" dirty="0">
                <a:solidFill>
                  <a:schemeClr val="bg1"/>
                </a:solidFill>
                <a:latin typeface="Andale Mono" panose="020B0509000000000004" pitchFamily="49" charset="0"/>
              </a:rPr>
              <a:t>Q</a:t>
            </a:r>
          </a:p>
        </p:txBody>
      </p:sp>
      <p:sp>
        <p:nvSpPr>
          <p:cNvPr id="15" name="TextBox 14">
            <a:extLst>
              <a:ext uri="{FF2B5EF4-FFF2-40B4-BE49-F238E27FC236}">
                <a16:creationId xmlns:a16="http://schemas.microsoft.com/office/drawing/2014/main" id="{7ECFD3FF-F2D9-3046-98BF-6D03101401D1}"/>
              </a:ext>
            </a:extLst>
          </p:cNvPr>
          <p:cNvSpPr txBox="1"/>
          <p:nvPr/>
        </p:nvSpPr>
        <p:spPr>
          <a:xfrm>
            <a:off x="10096272" y="3188590"/>
            <a:ext cx="340158" cy="369332"/>
          </a:xfrm>
          <a:prstGeom prst="rect">
            <a:avLst/>
          </a:prstGeom>
          <a:noFill/>
        </p:spPr>
        <p:txBody>
          <a:bodyPr wrap="square" rtlCol="0">
            <a:spAutoFit/>
          </a:bodyPr>
          <a:lstStyle/>
          <a:p>
            <a:pPr algn="ctr"/>
            <a:r>
              <a:rPr lang="en-SE" dirty="0">
                <a:solidFill>
                  <a:schemeClr val="bg1"/>
                </a:solidFill>
                <a:latin typeface="Andale Mono" panose="020B0509000000000004" pitchFamily="49" charset="0"/>
              </a:rPr>
              <a:t>I</a:t>
            </a:r>
          </a:p>
        </p:txBody>
      </p:sp>
      <p:pic>
        <p:nvPicPr>
          <p:cNvPr id="7" name="Picture 6">
            <a:extLst>
              <a:ext uri="{FF2B5EF4-FFF2-40B4-BE49-F238E27FC236}">
                <a16:creationId xmlns:a16="http://schemas.microsoft.com/office/drawing/2014/main" id="{1769B8E7-1EAC-C44C-BBB7-4E99265B588B}"/>
              </a:ext>
            </a:extLst>
          </p:cNvPr>
          <p:cNvPicPr>
            <a:picLocks noChangeAspect="1"/>
          </p:cNvPicPr>
          <p:nvPr/>
        </p:nvPicPr>
        <p:blipFill>
          <a:blip r:embed="rId4"/>
          <a:stretch>
            <a:fillRect/>
          </a:stretch>
        </p:blipFill>
        <p:spPr>
          <a:xfrm>
            <a:off x="10149948" y="6568633"/>
            <a:ext cx="2065481" cy="289367"/>
          </a:xfrm>
          <a:prstGeom prst="rect">
            <a:avLst/>
          </a:prstGeom>
        </p:spPr>
      </p:pic>
    </p:spTree>
    <p:extLst>
      <p:ext uri="{BB962C8B-B14F-4D97-AF65-F5344CB8AC3E}">
        <p14:creationId xmlns:p14="http://schemas.microsoft.com/office/powerpoint/2010/main" val="37908341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515D20E-1AB7-4E74-9236-2B72B63D60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3011F6-2A27-104C-9D47-A09D6AA15531}"/>
              </a:ext>
            </a:extLst>
          </p:cNvPr>
          <p:cNvSpPr>
            <a:spLocks noGrp="1"/>
          </p:cNvSpPr>
          <p:nvPr>
            <p:ph type="title"/>
          </p:nvPr>
        </p:nvSpPr>
        <p:spPr>
          <a:xfrm>
            <a:off x="1045027" y="1336329"/>
            <a:ext cx="4698353" cy="4382588"/>
          </a:xfrm>
        </p:spPr>
        <p:txBody>
          <a:bodyPr anchor="ctr">
            <a:normAutofit/>
          </a:bodyPr>
          <a:lstStyle/>
          <a:p>
            <a:r>
              <a:rPr lang="en-SE" sz="4000" spc="300" dirty="0">
                <a:latin typeface="Helvetica Neue" panose="02000503000000020004" pitchFamily="2" charset="0"/>
                <a:ea typeface="Helvetica Neue" panose="02000503000000020004" pitchFamily="2" charset="0"/>
                <a:cs typeface="Helvetica Neue" panose="02000503000000020004" pitchFamily="2" charset="0"/>
              </a:rPr>
              <a:t>Intro to python</a:t>
            </a:r>
            <a:br>
              <a:rPr lang="en-SE" sz="4000" dirty="0">
                <a:latin typeface="Helvetica Neue" panose="02000503000000020004" pitchFamily="2" charset="0"/>
                <a:ea typeface="Helvetica Neue" panose="02000503000000020004" pitchFamily="2" charset="0"/>
                <a:cs typeface="Helvetica Neue" panose="02000503000000020004" pitchFamily="2" charset="0"/>
              </a:rPr>
            </a:br>
            <a:r>
              <a:rPr lang="en-SE" sz="4000" dirty="0">
                <a:solidFill>
                  <a:schemeClr val="accent1"/>
                </a:solidFill>
                <a:latin typeface="Andale Mono" panose="020B0509000000000004" pitchFamily="49" charset="0"/>
                <a:ea typeface="Helvetica Neue" panose="02000503000000020004" pitchFamily="2" charset="0"/>
                <a:cs typeface="Helvetica Neue" panose="02000503000000020004" pitchFamily="2" charset="0"/>
              </a:rPr>
              <a:t>dictionaries</a:t>
            </a:r>
          </a:p>
        </p:txBody>
      </p:sp>
      <p:grpSp>
        <p:nvGrpSpPr>
          <p:cNvPr id="10" name="Group 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63461"/>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982976"/>
            <a:ext cx="6009366" cy="512063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350A086-BD57-C640-BF89-0B96FFDD4B8B}"/>
              </a:ext>
            </a:extLst>
          </p:cNvPr>
          <p:cNvSpPr>
            <a:spLocks noGrp="1"/>
          </p:cNvSpPr>
          <p:nvPr>
            <p:ph idx="1"/>
          </p:nvPr>
        </p:nvSpPr>
        <p:spPr>
          <a:xfrm>
            <a:off x="6096001" y="1511603"/>
            <a:ext cx="5560333" cy="4382588"/>
          </a:xfrm>
        </p:spPr>
        <p:txBody>
          <a:bodyPr anchor="ctr">
            <a:normAutofit/>
          </a:bodyPr>
          <a:lstStyle/>
          <a:p>
            <a:pPr marL="0" indent="0">
              <a:buNone/>
            </a:pPr>
            <a:r>
              <a:rPr lang="en-SE" sz="1800" spc="300" dirty="0">
                <a:latin typeface="Helvetica Neue" panose="02000503000000020004" pitchFamily="2" charset="0"/>
                <a:ea typeface="Helvetica Neue" panose="02000503000000020004" pitchFamily="2" charset="0"/>
                <a:cs typeface="Helvetica Neue" panose="02000503000000020004" pitchFamily="2" charset="0"/>
              </a:rPr>
              <a:t>A dictionary relates two values with each other</a:t>
            </a:r>
          </a:p>
          <a:p>
            <a:pPr marL="0" indent="0">
              <a:buNone/>
            </a:pPr>
            <a:endParaRPr lang="en-SE" sz="1800" dirty="0">
              <a:solidFill>
                <a:schemeClr val="accent2"/>
              </a:solidFill>
              <a:latin typeface="Andale Mono" panose="020B0509000000000004" pitchFamily="49" charset="0"/>
            </a:endParaRPr>
          </a:p>
          <a:p>
            <a:pPr marL="0" indent="0">
              <a:buNone/>
            </a:pPr>
            <a:r>
              <a:rPr lang="en-SE" sz="1800" dirty="0">
                <a:solidFill>
                  <a:schemeClr val="accent2"/>
                </a:solidFill>
                <a:latin typeface="Andale Mono" panose="020B0509000000000004" pitchFamily="49" charset="0"/>
              </a:rPr>
              <a:t>dict</a:t>
            </a:r>
            <a:r>
              <a:rPr lang="en-SE" sz="1800" dirty="0">
                <a:latin typeface="Andale Mono" panose="020B0509000000000004" pitchFamily="49" charset="0"/>
              </a:rPr>
              <a:t> </a:t>
            </a:r>
            <a:r>
              <a:rPr lang="en-SE" sz="1800" dirty="0">
                <a:solidFill>
                  <a:schemeClr val="accent1"/>
                </a:solidFill>
                <a:latin typeface="Andale Mono" panose="020B0509000000000004" pitchFamily="49" charset="0"/>
              </a:rPr>
              <a:t>= {</a:t>
            </a:r>
          </a:p>
          <a:p>
            <a:pPr marL="0" indent="0">
              <a:buNone/>
            </a:pPr>
            <a:r>
              <a:rPr lang="en-SE" sz="1800" dirty="0">
                <a:solidFill>
                  <a:schemeClr val="accent4">
                    <a:lumMod val="75000"/>
                  </a:schemeClr>
                </a:solidFill>
                <a:latin typeface="Andale Mono" panose="020B0509000000000004" pitchFamily="49" charset="0"/>
              </a:rPr>
              <a:t>	“brand”</a:t>
            </a:r>
            <a:r>
              <a:rPr lang="en-SE" sz="1800" dirty="0">
                <a:latin typeface="Andale Mono" panose="020B0509000000000004" pitchFamily="49" charset="0"/>
              </a:rPr>
              <a:t> </a:t>
            </a:r>
            <a:r>
              <a:rPr lang="en-SE" sz="1800" dirty="0">
                <a:solidFill>
                  <a:schemeClr val="accent1"/>
                </a:solidFill>
                <a:latin typeface="Andale Mono" panose="020B0509000000000004" pitchFamily="49" charset="0"/>
              </a:rPr>
              <a:t>:</a:t>
            </a:r>
            <a:r>
              <a:rPr lang="en-SE" sz="1800" dirty="0">
                <a:latin typeface="Andale Mono" panose="020B0509000000000004" pitchFamily="49" charset="0"/>
              </a:rPr>
              <a:t> </a:t>
            </a:r>
            <a:r>
              <a:rPr lang="en-SE" sz="1800" dirty="0">
                <a:solidFill>
                  <a:schemeClr val="accent4">
                    <a:lumMod val="75000"/>
                  </a:schemeClr>
                </a:solidFill>
                <a:latin typeface="Andale Mono" panose="020B0509000000000004" pitchFamily="49" charset="0"/>
              </a:rPr>
              <a:t>“Ford”</a:t>
            </a:r>
            <a:r>
              <a:rPr lang="en-SE" sz="1800" dirty="0">
                <a:solidFill>
                  <a:schemeClr val="accent1"/>
                </a:solidFill>
                <a:latin typeface="Andale Mono" panose="020B0509000000000004" pitchFamily="49" charset="0"/>
              </a:rPr>
              <a:t>,</a:t>
            </a:r>
          </a:p>
          <a:p>
            <a:pPr marL="0" indent="0">
              <a:buNone/>
            </a:pPr>
            <a:r>
              <a:rPr lang="en-SE" sz="1800" dirty="0">
                <a:latin typeface="Andale Mono" panose="020B0509000000000004" pitchFamily="49" charset="0"/>
              </a:rPr>
              <a:t>	</a:t>
            </a:r>
            <a:r>
              <a:rPr lang="en-SE" sz="1800" dirty="0">
                <a:solidFill>
                  <a:schemeClr val="accent4">
                    <a:lumMod val="75000"/>
                  </a:schemeClr>
                </a:solidFill>
                <a:latin typeface="Andale Mono" panose="020B0509000000000004" pitchFamily="49" charset="0"/>
              </a:rPr>
              <a:t>”model”</a:t>
            </a:r>
            <a:r>
              <a:rPr lang="en-SE" sz="1800" dirty="0">
                <a:latin typeface="Andale Mono" panose="020B0509000000000004" pitchFamily="49" charset="0"/>
              </a:rPr>
              <a:t> </a:t>
            </a:r>
            <a:r>
              <a:rPr lang="en-SE" sz="1800" dirty="0">
                <a:solidFill>
                  <a:schemeClr val="accent1"/>
                </a:solidFill>
                <a:latin typeface="Andale Mono" panose="020B0509000000000004" pitchFamily="49" charset="0"/>
              </a:rPr>
              <a:t>:</a:t>
            </a:r>
            <a:r>
              <a:rPr lang="en-SE" sz="1800" dirty="0">
                <a:latin typeface="Andale Mono" panose="020B0509000000000004" pitchFamily="49" charset="0"/>
              </a:rPr>
              <a:t> </a:t>
            </a:r>
            <a:r>
              <a:rPr lang="en-SE" sz="1800" dirty="0">
                <a:solidFill>
                  <a:schemeClr val="accent4">
                    <a:lumMod val="75000"/>
                  </a:schemeClr>
                </a:solidFill>
                <a:latin typeface="Andale Mono" panose="020B0509000000000004" pitchFamily="49" charset="0"/>
              </a:rPr>
              <a:t>“Mustang”</a:t>
            </a:r>
            <a:r>
              <a:rPr lang="en-SE" sz="1800" dirty="0">
                <a:solidFill>
                  <a:schemeClr val="accent1"/>
                </a:solidFill>
                <a:latin typeface="Andale Mono" panose="020B0509000000000004" pitchFamily="49" charset="0"/>
              </a:rPr>
              <a:t>,</a:t>
            </a:r>
          </a:p>
          <a:p>
            <a:pPr marL="0" indent="0">
              <a:buNone/>
            </a:pPr>
            <a:r>
              <a:rPr lang="en-SE" sz="1800" dirty="0">
                <a:latin typeface="Andale Mono" panose="020B0509000000000004" pitchFamily="49" charset="0"/>
              </a:rPr>
              <a:t>	</a:t>
            </a:r>
            <a:r>
              <a:rPr lang="en-SE" sz="1800" dirty="0">
                <a:solidFill>
                  <a:schemeClr val="accent4">
                    <a:lumMod val="75000"/>
                  </a:schemeClr>
                </a:solidFill>
                <a:latin typeface="Andale Mono" panose="020B0509000000000004" pitchFamily="49" charset="0"/>
              </a:rPr>
              <a:t>“year” </a:t>
            </a:r>
            <a:r>
              <a:rPr lang="en-SE" sz="1800" dirty="0">
                <a:solidFill>
                  <a:schemeClr val="accent1"/>
                </a:solidFill>
                <a:latin typeface="Andale Mono" panose="020B0509000000000004" pitchFamily="49" charset="0"/>
              </a:rPr>
              <a:t>:</a:t>
            </a:r>
            <a:r>
              <a:rPr lang="en-SE" sz="1800" dirty="0">
                <a:latin typeface="Andale Mono" panose="020B0509000000000004" pitchFamily="49" charset="0"/>
              </a:rPr>
              <a:t> </a:t>
            </a:r>
            <a:r>
              <a:rPr lang="en-SE" sz="1800" dirty="0">
                <a:solidFill>
                  <a:schemeClr val="accent1"/>
                </a:solidFill>
                <a:latin typeface="Andale Mono" panose="020B0509000000000004" pitchFamily="49" charset="0"/>
              </a:rPr>
              <a:t>1964</a:t>
            </a:r>
          </a:p>
          <a:p>
            <a:pPr marL="0" indent="0">
              <a:buNone/>
            </a:pPr>
            <a:r>
              <a:rPr lang="en-SE" sz="1800" dirty="0">
                <a:solidFill>
                  <a:schemeClr val="accent1"/>
                </a:solidFill>
                <a:latin typeface="Andale Mono" panose="020B0509000000000004" pitchFamily="49" charset="0"/>
              </a:rPr>
              <a:t>	}</a:t>
            </a:r>
          </a:p>
          <a:p>
            <a:pPr marL="0" indent="0">
              <a:buNone/>
            </a:pPr>
            <a:r>
              <a:rPr lang="en-SE" sz="1800" dirty="0">
                <a:latin typeface="Andale Mono" panose="020B0509000000000004" pitchFamily="49" charset="0"/>
              </a:rPr>
              <a:t>	</a:t>
            </a:r>
          </a:p>
          <a:p>
            <a:pPr marL="0" indent="0">
              <a:buNone/>
            </a:pPr>
            <a:r>
              <a:rPr lang="en-SE" sz="1800" dirty="0">
                <a:solidFill>
                  <a:schemeClr val="accent1"/>
                </a:solidFill>
                <a:latin typeface="Andale Mono" panose="020B0509000000000004" pitchFamily="49" charset="0"/>
              </a:rPr>
              <a:t>print(</a:t>
            </a:r>
            <a:r>
              <a:rPr lang="en-SE" sz="1800" dirty="0">
                <a:solidFill>
                  <a:schemeClr val="accent2"/>
                </a:solidFill>
                <a:latin typeface="Andale Mono" panose="020B0509000000000004" pitchFamily="49" charset="0"/>
              </a:rPr>
              <a:t>dict</a:t>
            </a:r>
            <a:r>
              <a:rPr lang="en-SE" sz="1800" dirty="0">
                <a:solidFill>
                  <a:schemeClr val="accent1"/>
                </a:solidFill>
                <a:latin typeface="Andale Mono" panose="020B0509000000000004" pitchFamily="49" charset="0"/>
              </a:rPr>
              <a:t>[</a:t>
            </a:r>
            <a:r>
              <a:rPr lang="en-SE" sz="1800" dirty="0">
                <a:solidFill>
                  <a:schemeClr val="accent4">
                    <a:lumMod val="75000"/>
                  </a:schemeClr>
                </a:solidFill>
                <a:latin typeface="Andale Mono" panose="020B0509000000000004" pitchFamily="49" charset="0"/>
              </a:rPr>
              <a:t>“model”</a:t>
            </a:r>
            <a:r>
              <a:rPr lang="en-SE" sz="1800" dirty="0">
                <a:solidFill>
                  <a:schemeClr val="accent1"/>
                </a:solidFill>
                <a:latin typeface="Andale Mono" panose="020B0509000000000004" pitchFamily="49" charset="0"/>
              </a:rPr>
              <a:t>])</a:t>
            </a:r>
            <a:endParaRPr lang="en-SE" sz="2000" dirty="0">
              <a:solidFill>
                <a:schemeClr val="accent1"/>
              </a:solidFill>
              <a:latin typeface="Andale Mono" panose="020B0509000000000004" pitchFamily="49" charset="0"/>
            </a:endParaRPr>
          </a:p>
          <a:p>
            <a:pPr marL="0" indent="0">
              <a:buNone/>
            </a:pPr>
            <a:endParaRPr lang="en-SE" sz="2000" dirty="0">
              <a:solidFill>
                <a:schemeClr val="accent1"/>
              </a:solidFill>
              <a:latin typeface="Andale Mono" panose="020B0509000000000004" pitchFamily="49" charset="0"/>
            </a:endParaRPr>
          </a:p>
          <a:p>
            <a:pPr marL="0" indent="0">
              <a:buNone/>
            </a:pPr>
            <a:endParaRPr lang="en-SE" sz="1800" dirty="0">
              <a:solidFill>
                <a:schemeClr val="accent1"/>
              </a:solidFill>
              <a:latin typeface="Andale Mono" panose="020B0509000000000004" pitchFamily="49" charset="0"/>
            </a:endParaRPr>
          </a:p>
        </p:txBody>
      </p:sp>
      <p:sp>
        <p:nvSpPr>
          <p:cNvPr id="20" name="TextBox 19">
            <a:extLst>
              <a:ext uri="{FF2B5EF4-FFF2-40B4-BE49-F238E27FC236}">
                <a16:creationId xmlns:a16="http://schemas.microsoft.com/office/drawing/2014/main" id="{0211BC44-6C65-3042-BD23-867DC68DE366}"/>
              </a:ext>
            </a:extLst>
          </p:cNvPr>
          <p:cNvSpPr txBox="1"/>
          <p:nvPr/>
        </p:nvSpPr>
        <p:spPr>
          <a:xfrm>
            <a:off x="6095999" y="5161731"/>
            <a:ext cx="1425390" cy="369332"/>
          </a:xfrm>
          <a:prstGeom prst="rect">
            <a:avLst/>
          </a:prstGeom>
          <a:noFill/>
        </p:spPr>
        <p:txBody>
          <a:bodyPr wrap="none" rtlCol="0">
            <a:spAutoFit/>
          </a:bodyPr>
          <a:lstStyle/>
          <a:p>
            <a:r>
              <a:rPr lang="en-SE" dirty="0">
                <a:solidFill>
                  <a:schemeClr val="accent6"/>
                </a:solidFill>
                <a:latin typeface="Andale Mono" panose="020B0509000000000004" pitchFamily="49" charset="0"/>
              </a:rPr>
              <a:t>&gt; Mustang</a:t>
            </a:r>
          </a:p>
        </p:txBody>
      </p:sp>
    </p:spTree>
    <p:extLst>
      <p:ext uri="{BB962C8B-B14F-4D97-AF65-F5344CB8AC3E}">
        <p14:creationId xmlns:p14="http://schemas.microsoft.com/office/powerpoint/2010/main" val="2856002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Arc 10">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C18B731-D75E-7549-9042-F8A104F1355E}"/>
              </a:ext>
            </a:extLst>
          </p:cNvPr>
          <p:cNvSpPr>
            <a:spLocks noGrp="1"/>
          </p:cNvSpPr>
          <p:nvPr>
            <p:ph type="title"/>
          </p:nvPr>
        </p:nvSpPr>
        <p:spPr>
          <a:xfrm>
            <a:off x="5827048" y="407987"/>
            <a:ext cx="5721484" cy="1325563"/>
          </a:xfrm>
        </p:spPr>
        <p:txBody>
          <a:bodyPr>
            <a:normAutofit/>
          </a:bodyPr>
          <a:lstStyle/>
          <a:p>
            <a:r>
              <a:rPr lang="en-SE" spc="300" dirty="0">
                <a:latin typeface="Helvetica Neue" panose="02000503000000020004" pitchFamily="2" charset="0"/>
                <a:ea typeface="Helvetica Neue" panose="02000503000000020004" pitchFamily="2" charset="0"/>
                <a:cs typeface="Helvetica Neue" panose="02000503000000020004" pitchFamily="2" charset="0"/>
              </a:rPr>
              <a:t>The human genome</a:t>
            </a:r>
          </a:p>
        </p:txBody>
      </p:sp>
      <p:sp>
        <p:nvSpPr>
          <p:cNvPr id="3" name="Content Placeholder 2">
            <a:extLst>
              <a:ext uri="{FF2B5EF4-FFF2-40B4-BE49-F238E27FC236}">
                <a16:creationId xmlns:a16="http://schemas.microsoft.com/office/drawing/2014/main" id="{91A92C36-2DEA-9948-B9E9-B85BF3E7CFE2}"/>
              </a:ext>
            </a:extLst>
          </p:cNvPr>
          <p:cNvSpPr>
            <a:spLocks noGrp="1"/>
          </p:cNvSpPr>
          <p:nvPr>
            <p:ph idx="1"/>
          </p:nvPr>
        </p:nvSpPr>
        <p:spPr>
          <a:xfrm>
            <a:off x="5827048" y="1868487"/>
            <a:ext cx="5721484" cy="4351338"/>
          </a:xfrm>
        </p:spPr>
        <p:txBody>
          <a:bodyPr>
            <a:normAutofit/>
          </a:bodyPr>
          <a:lstStyle/>
          <a:p>
            <a:pPr marL="0" indent="0">
              <a:buNone/>
            </a:pPr>
            <a:endParaRPr lang="en-SE"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SE" dirty="0">
                <a:latin typeface="Helvetica Neue" panose="02000503000000020004" pitchFamily="2" charset="0"/>
                <a:ea typeface="Helvetica Neue" panose="02000503000000020004" pitchFamily="2" charset="0"/>
                <a:cs typeface="Helvetica Neue" panose="02000503000000020004" pitchFamily="2" charset="0"/>
              </a:rPr>
              <a:t>3,234,830,000 bases (A/T/G/C)</a:t>
            </a:r>
          </a:p>
          <a:p>
            <a:pPr marL="0" indent="0">
              <a:buNone/>
            </a:pPr>
            <a:endParaRPr lang="en-SE" dirty="0">
              <a:latin typeface="Helvetica Neue" panose="02000503000000020004" pitchFamily="2" charset="0"/>
              <a:ea typeface="Helvetica Neue" panose="02000503000000020004" pitchFamily="2" charset="0"/>
              <a:cs typeface="Helvetica Neue" panose="02000503000000020004" pitchFamily="2" charset="0"/>
            </a:endParaRPr>
          </a:p>
          <a:p>
            <a:pPr marL="0" indent="0">
              <a:buNone/>
            </a:pPr>
            <a:r>
              <a:rPr lang="en-SE" dirty="0">
                <a:latin typeface="Helvetica Neue" panose="02000503000000020004" pitchFamily="2" charset="0"/>
                <a:ea typeface="Helvetica Neue" panose="02000503000000020004" pitchFamily="2" charset="0"/>
                <a:cs typeface="Helvetica Neue" panose="02000503000000020004" pitchFamily="2" charset="0"/>
              </a:rPr>
              <a:t>&gt; 50,000 genes</a:t>
            </a:r>
          </a:p>
          <a:p>
            <a:pPr marL="0" indent="0">
              <a:buNone/>
            </a:pPr>
            <a:r>
              <a:rPr lang="en-SE" dirty="0">
                <a:latin typeface="Helvetica Neue" panose="02000503000000020004" pitchFamily="2" charset="0"/>
                <a:ea typeface="Helvetica Neue" panose="02000503000000020004" pitchFamily="2" charset="0"/>
                <a:cs typeface="Helvetica Neue" panose="02000503000000020004" pitchFamily="2" charset="0"/>
              </a:rPr>
              <a:t>&gt; 200,000 transcripts</a:t>
            </a:r>
          </a:p>
        </p:txBody>
      </p:sp>
      <p:pic>
        <p:nvPicPr>
          <p:cNvPr id="12" name="Picture 11" descr="A picture containing drawing&#10;&#10;Description automatically generated">
            <a:extLst>
              <a:ext uri="{FF2B5EF4-FFF2-40B4-BE49-F238E27FC236}">
                <a16:creationId xmlns:a16="http://schemas.microsoft.com/office/drawing/2014/main" id="{29AF0A57-5869-D543-B177-9C5BE8A338BE}"/>
              </a:ext>
            </a:extLst>
          </p:cNvPr>
          <p:cNvPicPr>
            <a:picLocks noChangeAspect="1"/>
          </p:cNvPicPr>
          <p:nvPr/>
        </p:nvPicPr>
        <p:blipFill>
          <a:blip r:embed="rId3"/>
          <a:stretch>
            <a:fillRect/>
          </a:stretch>
        </p:blipFill>
        <p:spPr>
          <a:xfrm>
            <a:off x="1311564" y="5040127"/>
            <a:ext cx="9744364" cy="1395166"/>
          </a:xfrm>
          <a:prstGeom prst="rect">
            <a:avLst/>
          </a:prstGeom>
        </p:spPr>
      </p:pic>
      <p:sp>
        <p:nvSpPr>
          <p:cNvPr id="13" name="TextBox 12">
            <a:extLst>
              <a:ext uri="{FF2B5EF4-FFF2-40B4-BE49-F238E27FC236}">
                <a16:creationId xmlns:a16="http://schemas.microsoft.com/office/drawing/2014/main" id="{584A52E6-9A6B-1640-BF4B-1EFC1CF04799}"/>
              </a:ext>
            </a:extLst>
          </p:cNvPr>
          <p:cNvSpPr txBox="1"/>
          <p:nvPr/>
        </p:nvSpPr>
        <p:spPr>
          <a:xfrm>
            <a:off x="2761673" y="4202545"/>
            <a:ext cx="997389" cy="307777"/>
          </a:xfrm>
          <a:prstGeom prst="rect">
            <a:avLst/>
          </a:prstGeom>
          <a:noFill/>
        </p:spPr>
        <p:txBody>
          <a:bodyPr wrap="none" rtlCol="0">
            <a:spAutoFit/>
          </a:bodyPr>
          <a:lstStyle/>
          <a:p>
            <a:r>
              <a:rPr lang="en-SE" sz="1400" dirty="0">
                <a:latin typeface="Helvetica Neue" panose="02000503000000020004" pitchFamily="2" charset="0"/>
                <a:ea typeface="Helvetica Neue" panose="02000503000000020004" pitchFamily="2" charset="0"/>
                <a:cs typeface="Helvetica Neue" panose="02000503000000020004" pitchFamily="2" charset="0"/>
              </a:rPr>
              <a:t>Backbone</a:t>
            </a:r>
          </a:p>
        </p:txBody>
      </p:sp>
      <p:sp>
        <p:nvSpPr>
          <p:cNvPr id="14" name="TextBox 13">
            <a:extLst>
              <a:ext uri="{FF2B5EF4-FFF2-40B4-BE49-F238E27FC236}">
                <a16:creationId xmlns:a16="http://schemas.microsoft.com/office/drawing/2014/main" id="{F7BB9528-544E-E941-B56A-B681092A9203}"/>
              </a:ext>
            </a:extLst>
          </p:cNvPr>
          <p:cNvSpPr txBox="1"/>
          <p:nvPr/>
        </p:nvSpPr>
        <p:spPr>
          <a:xfrm>
            <a:off x="3542146" y="3315761"/>
            <a:ext cx="1199367" cy="523220"/>
          </a:xfrm>
          <a:prstGeom prst="rect">
            <a:avLst/>
          </a:prstGeom>
          <a:noFill/>
        </p:spPr>
        <p:txBody>
          <a:bodyPr wrap="none" rtlCol="0">
            <a:spAutoFit/>
          </a:bodyPr>
          <a:lstStyle/>
          <a:p>
            <a:pPr algn="ctr"/>
            <a:r>
              <a:rPr lang="en-SE" sz="1400" dirty="0">
                <a:latin typeface="Helvetica Neue" panose="02000503000000020004" pitchFamily="2" charset="0"/>
                <a:ea typeface="Helvetica Neue" panose="02000503000000020004" pitchFamily="2" charset="0"/>
                <a:cs typeface="Helvetica Neue" panose="02000503000000020004" pitchFamily="2" charset="0"/>
              </a:rPr>
              <a:t>Base pairs</a:t>
            </a:r>
          </a:p>
          <a:p>
            <a:pPr algn="ctr"/>
            <a:r>
              <a:rPr lang="en-GB" sz="1400" dirty="0">
                <a:latin typeface="Helvetica Neue" panose="02000503000000020004" pitchFamily="2" charset="0"/>
                <a:ea typeface="Helvetica Neue" panose="02000503000000020004" pitchFamily="2" charset="0"/>
                <a:cs typeface="Helvetica Neue" panose="02000503000000020004" pitchFamily="2" charset="0"/>
              </a:rPr>
              <a:t>(</a:t>
            </a:r>
            <a:r>
              <a:rPr lang="en-SE" sz="1400" dirty="0">
                <a:latin typeface="Helvetica Neue" panose="02000503000000020004" pitchFamily="2" charset="0"/>
                <a:ea typeface="Helvetica Neue" panose="02000503000000020004" pitchFamily="2" charset="0"/>
                <a:cs typeface="Helvetica Neue" panose="02000503000000020004" pitchFamily="2" charset="0"/>
              </a:rPr>
              <a:t>nucleotides)</a:t>
            </a:r>
          </a:p>
        </p:txBody>
      </p:sp>
      <p:sp>
        <p:nvSpPr>
          <p:cNvPr id="15" name="TextBox 14">
            <a:extLst>
              <a:ext uri="{FF2B5EF4-FFF2-40B4-BE49-F238E27FC236}">
                <a16:creationId xmlns:a16="http://schemas.microsoft.com/office/drawing/2014/main" id="{B72F3176-C9B3-BD46-9BBC-25138C5F0E8A}"/>
              </a:ext>
            </a:extLst>
          </p:cNvPr>
          <p:cNvSpPr txBox="1"/>
          <p:nvPr/>
        </p:nvSpPr>
        <p:spPr>
          <a:xfrm>
            <a:off x="1715425" y="2348583"/>
            <a:ext cx="917239" cy="523220"/>
          </a:xfrm>
          <a:prstGeom prst="rect">
            <a:avLst/>
          </a:prstGeom>
          <a:noFill/>
        </p:spPr>
        <p:txBody>
          <a:bodyPr wrap="none" rtlCol="0">
            <a:spAutoFit/>
          </a:bodyPr>
          <a:lstStyle/>
          <a:p>
            <a:pPr algn="ctr"/>
            <a:r>
              <a:rPr lang="en-SE" sz="1400" dirty="0">
                <a:latin typeface="Helvetica Neue" panose="02000503000000020004" pitchFamily="2" charset="0"/>
                <a:ea typeface="Helvetica Neue" panose="02000503000000020004" pitchFamily="2" charset="0"/>
                <a:cs typeface="Helvetica Neue" panose="02000503000000020004" pitchFamily="2" charset="0"/>
              </a:rPr>
              <a:t>Hidrogen</a:t>
            </a:r>
          </a:p>
          <a:p>
            <a:pPr algn="ctr"/>
            <a:r>
              <a:rPr lang="en-SE" sz="1400" dirty="0">
                <a:latin typeface="Helvetica Neue" panose="02000503000000020004" pitchFamily="2" charset="0"/>
                <a:ea typeface="Helvetica Neue" panose="02000503000000020004" pitchFamily="2" charset="0"/>
                <a:cs typeface="Helvetica Neue" panose="02000503000000020004" pitchFamily="2" charset="0"/>
              </a:rPr>
              <a:t>bonds</a:t>
            </a:r>
          </a:p>
        </p:txBody>
      </p:sp>
      <p:sp>
        <p:nvSpPr>
          <p:cNvPr id="18" name="Rounded Rectangle 17">
            <a:extLst>
              <a:ext uri="{FF2B5EF4-FFF2-40B4-BE49-F238E27FC236}">
                <a16:creationId xmlns:a16="http://schemas.microsoft.com/office/drawing/2014/main" id="{6B11CFDB-168D-0E4D-9E8C-D2C9723EC7B5}"/>
              </a:ext>
            </a:extLst>
          </p:cNvPr>
          <p:cNvSpPr/>
          <p:nvPr/>
        </p:nvSpPr>
        <p:spPr>
          <a:xfrm>
            <a:off x="3611421" y="4959927"/>
            <a:ext cx="1394691" cy="424873"/>
          </a:xfrm>
          <a:prstGeom prst="roundRect">
            <a:avLst/>
          </a:prstGeom>
          <a:solidFill>
            <a:schemeClr val="accent1">
              <a:lumMod val="60000"/>
              <a:lumOff val="40000"/>
              <a:alpha val="48000"/>
            </a:schemeClr>
          </a:solidFill>
          <a:ln w="381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cxnSp>
        <p:nvCxnSpPr>
          <p:cNvPr id="23" name="Straight Arrow Connector 22">
            <a:extLst>
              <a:ext uri="{FF2B5EF4-FFF2-40B4-BE49-F238E27FC236}">
                <a16:creationId xmlns:a16="http://schemas.microsoft.com/office/drawing/2014/main" id="{A0DE5ADA-DB74-244E-BBB8-EA369F6F15FB}"/>
              </a:ext>
            </a:extLst>
          </p:cNvPr>
          <p:cNvCxnSpPr>
            <a:cxnSpLocks/>
            <a:stCxn id="13" idx="2"/>
          </p:cNvCxnSpPr>
          <p:nvPr/>
        </p:nvCxnSpPr>
        <p:spPr>
          <a:xfrm>
            <a:off x="3260368" y="4510322"/>
            <a:ext cx="0" cy="87447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E9BE210-C2CB-294F-A7D6-4A0D0DC21116}"/>
              </a:ext>
            </a:extLst>
          </p:cNvPr>
          <p:cNvCxnSpPr>
            <a:stCxn id="14" idx="2"/>
            <a:endCxn id="18" idx="0"/>
          </p:cNvCxnSpPr>
          <p:nvPr/>
        </p:nvCxnSpPr>
        <p:spPr>
          <a:xfrm>
            <a:off x="4141830" y="3838981"/>
            <a:ext cx="166937" cy="112094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7" name="Rounded Rectangle 26">
            <a:extLst>
              <a:ext uri="{FF2B5EF4-FFF2-40B4-BE49-F238E27FC236}">
                <a16:creationId xmlns:a16="http://schemas.microsoft.com/office/drawing/2014/main" id="{7BCD7687-65C1-8A47-AB7F-1B83CD66D8A6}"/>
              </a:ext>
            </a:extLst>
          </p:cNvPr>
          <p:cNvSpPr/>
          <p:nvPr/>
        </p:nvSpPr>
        <p:spPr>
          <a:xfrm>
            <a:off x="1634836" y="5615709"/>
            <a:ext cx="1985819" cy="193964"/>
          </a:xfrm>
          <a:prstGeom prst="roundRect">
            <a:avLst/>
          </a:prstGeom>
          <a:solidFill>
            <a:schemeClr val="accent1">
              <a:lumMod val="60000"/>
              <a:lumOff val="40000"/>
              <a:alpha val="47000"/>
            </a:schemeClr>
          </a:solidFill>
          <a:ln w="3810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cxnSp>
        <p:nvCxnSpPr>
          <p:cNvPr id="29" name="Straight Arrow Connector 28">
            <a:extLst>
              <a:ext uri="{FF2B5EF4-FFF2-40B4-BE49-F238E27FC236}">
                <a16:creationId xmlns:a16="http://schemas.microsoft.com/office/drawing/2014/main" id="{E980258C-4052-0844-B412-9428375182E6}"/>
              </a:ext>
            </a:extLst>
          </p:cNvPr>
          <p:cNvCxnSpPr>
            <a:stCxn id="15" idx="2"/>
          </p:cNvCxnSpPr>
          <p:nvPr/>
        </p:nvCxnSpPr>
        <p:spPr>
          <a:xfrm flipH="1">
            <a:off x="2170545" y="2871803"/>
            <a:ext cx="3500" cy="275314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31" name="Picture 30">
            <a:extLst>
              <a:ext uri="{FF2B5EF4-FFF2-40B4-BE49-F238E27FC236}">
                <a16:creationId xmlns:a16="http://schemas.microsoft.com/office/drawing/2014/main" id="{260D6ADC-654C-AD4F-AB52-9362978C815F}"/>
              </a:ext>
            </a:extLst>
          </p:cNvPr>
          <p:cNvPicPr>
            <a:picLocks noChangeAspect="1"/>
          </p:cNvPicPr>
          <p:nvPr/>
        </p:nvPicPr>
        <p:blipFill>
          <a:blip r:embed="rId4"/>
          <a:stretch>
            <a:fillRect/>
          </a:stretch>
        </p:blipFill>
        <p:spPr>
          <a:xfrm>
            <a:off x="10257" y="-101986"/>
            <a:ext cx="5296478" cy="7061971"/>
          </a:xfrm>
          <a:prstGeom prst="rect">
            <a:avLst/>
          </a:prstGeom>
        </p:spPr>
      </p:pic>
    </p:spTree>
    <p:extLst>
      <p:ext uri="{BB962C8B-B14F-4D97-AF65-F5344CB8AC3E}">
        <p14:creationId xmlns:p14="http://schemas.microsoft.com/office/powerpoint/2010/main" val="1966846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Rectangle 11">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956C32C4-757F-4D4A-9836-C85BEC16D860}"/>
              </a:ext>
            </a:extLst>
          </p:cNvPr>
          <p:cNvSpPr>
            <a:spLocks noGrp="1"/>
          </p:cNvSpPr>
          <p:nvPr>
            <p:ph type="title"/>
          </p:nvPr>
        </p:nvSpPr>
        <p:spPr>
          <a:xfrm>
            <a:off x="3315031" y="1380754"/>
            <a:ext cx="5561938" cy="3781290"/>
          </a:xfrm>
        </p:spPr>
        <p:txBody>
          <a:bodyPr vert="horz" lIns="91440" tIns="45720" rIns="91440" bIns="45720" rtlCol="0" anchor="b">
            <a:normAutofit/>
          </a:bodyPr>
          <a:lstStyle/>
          <a:p>
            <a:pPr algn="ctr"/>
            <a:r>
              <a:rPr lang="en-US" sz="6000" kern="1200" spc="3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Sequencing machines</a:t>
            </a:r>
            <a:br>
              <a:rPr lang="en-US" sz="6000" kern="1200" spc="3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br>
            <a:br>
              <a:rPr lang="en-US" sz="6000" kern="12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br>
            <a:r>
              <a:rPr lang="en-US" sz="4000" kern="1200" spc="3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rPr>
              <a:t>Nanopore</a:t>
            </a:r>
            <a:endParaRPr lang="en-US" sz="6000" kern="1200" spc="300" dirty="0">
              <a:solidFill>
                <a:schemeClr val="tx1"/>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 name="Arc 15">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8" name="Oval 17">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8311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B0F295-D51C-6648-A602-598339DF963D}"/>
              </a:ext>
            </a:extLst>
          </p:cNvPr>
          <p:cNvSpPr>
            <a:spLocks noGrp="1"/>
          </p:cNvSpPr>
          <p:nvPr>
            <p:ph type="title"/>
          </p:nvPr>
        </p:nvSpPr>
        <p:spPr>
          <a:xfrm>
            <a:off x="589560" y="856180"/>
            <a:ext cx="4560584" cy="1128068"/>
          </a:xfrm>
        </p:spPr>
        <p:txBody>
          <a:bodyPr anchor="ctr">
            <a:normAutofit/>
          </a:bodyPr>
          <a:lstStyle/>
          <a:p>
            <a:pPr>
              <a:lnSpc>
                <a:spcPct val="150000"/>
              </a:lnSpc>
            </a:pPr>
            <a:r>
              <a:rPr lang="en-US" sz="1600" spc="300" dirty="0">
                <a:latin typeface="Helvetica Neue" panose="02000503000000020004" pitchFamily="2" charset="0"/>
                <a:ea typeface="Helvetica Neue" panose="02000503000000020004" pitchFamily="2" charset="0"/>
                <a:cs typeface="Helvetica Neue" panose="02000503000000020004" pitchFamily="2" charset="0"/>
              </a:rPr>
              <a:t>How do you find changes in a </a:t>
            </a:r>
            <a:r>
              <a:rPr lang="en-US" sz="1600" dirty="0">
                <a:latin typeface="Helvetica Neue" panose="02000503000000020004" pitchFamily="2" charset="0"/>
                <a:ea typeface="Helvetica Neue" panose="02000503000000020004" pitchFamily="2" charset="0"/>
                <a:cs typeface="Helvetica Neue" panose="02000503000000020004" pitchFamily="2" charset="0"/>
              </a:rPr>
              <a:t>3,234,830,000</a:t>
            </a:r>
            <a:r>
              <a:rPr lang="en-US" sz="1600" spc="300" dirty="0">
                <a:latin typeface="Helvetica Neue" panose="02000503000000020004" pitchFamily="2" charset="0"/>
                <a:ea typeface="Helvetica Neue" panose="02000503000000020004" pitchFamily="2" charset="0"/>
                <a:cs typeface="Helvetica Neue" panose="02000503000000020004" pitchFamily="2" charset="0"/>
              </a:rPr>
              <a:t> bp long sequence?</a:t>
            </a:r>
            <a:endParaRPr lang="en-SE" sz="1600" spc="300" dirty="0">
              <a:latin typeface="Helvetica Neue" panose="02000503000000020004" pitchFamily="2" charset="0"/>
              <a:ea typeface="Helvetica Neue" panose="02000503000000020004" pitchFamily="2" charset="0"/>
              <a:cs typeface="Helvetica Neue" panose="02000503000000020004" pitchFamily="2" charset="0"/>
            </a:endParaRPr>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EB3B8EE-EE99-224B-BFEA-8371AC179835}"/>
              </a:ext>
            </a:extLst>
          </p:cNvPr>
          <p:cNvSpPr>
            <a:spLocks noGrp="1"/>
          </p:cNvSpPr>
          <p:nvPr>
            <p:ph idx="1"/>
          </p:nvPr>
        </p:nvSpPr>
        <p:spPr>
          <a:xfrm>
            <a:off x="590719" y="2330505"/>
            <a:ext cx="4559425" cy="1645287"/>
          </a:xfrm>
        </p:spPr>
        <p:txBody>
          <a:bodyPr anchor="ctr">
            <a:normAutofit/>
          </a:bodyPr>
          <a:lstStyle/>
          <a:p>
            <a:r>
              <a:rPr lang="en-US" sz="1600" dirty="0">
                <a:latin typeface="Helvetica Neue" panose="02000503000000020004" pitchFamily="2" charset="0"/>
                <a:ea typeface="Helvetica Neue" panose="02000503000000020004" pitchFamily="2" charset="0"/>
                <a:cs typeface="Helvetica Neue" panose="02000503000000020004" pitchFamily="2" charset="0"/>
              </a:rPr>
              <a:t>Traditional genetics: </a:t>
            </a:r>
          </a:p>
          <a:p>
            <a:pPr lvl="1"/>
            <a:r>
              <a:rPr lang="en-US" sz="1600" i="1" dirty="0">
                <a:latin typeface="Helvetica Neue" panose="02000503000000020004" pitchFamily="2" charset="0"/>
                <a:ea typeface="Helvetica Neue" panose="02000503000000020004" pitchFamily="2" charset="0"/>
                <a:cs typeface="Helvetica Neue" panose="02000503000000020004" pitchFamily="2" charset="0"/>
              </a:rPr>
              <a:t>Study </a:t>
            </a:r>
            <a:r>
              <a:rPr lang="en-US" sz="1600" b="1" i="1" dirty="0">
                <a:latin typeface="Helvetica Neue" panose="02000503000000020004" pitchFamily="2" charset="0"/>
                <a:ea typeface="Helvetica Neue" panose="02000503000000020004" pitchFamily="2" charset="0"/>
                <a:cs typeface="Helvetica Neue" panose="02000503000000020004" pitchFamily="2" charset="0"/>
              </a:rPr>
              <a:t>one gene </a:t>
            </a:r>
            <a:r>
              <a:rPr lang="en-US" sz="1600" i="1" dirty="0">
                <a:latin typeface="Helvetica Neue" panose="02000503000000020004" pitchFamily="2" charset="0"/>
                <a:ea typeface="Helvetica Neue" panose="02000503000000020004" pitchFamily="2" charset="0"/>
                <a:cs typeface="Helvetica Neue" panose="02000503000000020004" pitchFamily="2" charset="0"/>
              </a:rPr>
              <a:t>at the time</a:t>
            </a:r>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r>
              <a:rPr lang="en-US" sz="1600" dirty="0">
                <a:latin typeface="Helvetica Neue" panose="02000503000000020004" pitchFamily="2" charset="0"/>
                <a:ea typeface="Helvetica Neue" panose="02000503000000020004" pitchFamily="2" charset="0"/>
                <a:cs typeface="Helvetica Neue" panose="02000503000000020004" pitchFamily="2" charset="0"/>
              </a:rPr>
              <a:t>Modern genetics: </a:t>
            </a:r>
          </a:p>
          <a:p>
            <a:pPr lvl="1"/>
            <a:r>
              <a:rPr lang="en-US" sz="1600" i="1" dirty="0">
                <a:latin typeface="Helvetica Neue" panose="02000503000000020004" pitchFamily="2" charset="0"/>
                <a:ea typeface="Helvetica Neue" panose="02000503000000020004" pitchFamily="2" charset="0"/>
                <a:cs typeface="Helvetica Neue" panose="02000503000000020004" pitchFamily="2" charset="0"/>
              </a:rPr>
              <a:t>Study </a:t>
            </a:r>
            <a:r>
              <a:rPr lang="en-US" sz="1600" b="1" i="1" dirty="0">
                <a:latin typeface="Helvetica Neue" panose="02000503000000020004" pitchFamily="2" charset="0"/>
                <a:ea typeface="Helvetica Neue" panose="02000503000000020004" pitchFamily="2" charset="0"/>
                <a:cs typeface="Helvetica Neue" panose="02000503000000020004" pitchFamily="2" charset="0"/>
              </a:rPr>
              <a:t>all genes </a:t>
            </a:r>
            <a:r>
              <a:rPr lang="en-US" sz="1600" i="1" dirty="0">
                <a:latin typeface="Helvetica Neue" panose="02000503000000020004" pitchFamily="2" charset="0"/>
                <a:ea typeface="Helvetica Neue" panose="02000503000000020004" pitchFamily="2" charset="0"/>
                <a:cs typeface="Helvetica Neue" panose="02000503000000020004" pitchFamily="2" charset="0"/>
              </a:rPr>
              <a:t>at once</a:t>
            </a:r>
          </a:p>
          <a:p>
            <a:r>
              <a:rPr lang="sv-SE" sz="1600" dirty="0">
                <a:latin typeface="Helvetica Neue" panose="02000503000000020004" pitchFamily="2" charset="0"/>
                <a:ea typeface="Helvetica Neue" panose="02000503000000020004" pitchFamily="2" charset="0"/>
                <a:cs typeface="Helvetica Neue" panose="02000503000000020004" pitchFamily="2" charset="0"/>
              </a:rPr>
              <a:t>To get the DNA </a:t>
            </a:r>
            <a:r>
              <a:rPr lang="sv-SE" sz="1600" dirty="0" err="1">
                <a:latin typeface="Helvetica Neue" panose="02000503000000020004" pitchFamily="2" charset="0"/>
                <a:ea typeface="Helvetica Neue" panose="02000503000000020004" pitchFamily="2" charset="0"/>
                <a:cs typeface="Helvetica Neue" panose="02000503000000020004" pitchFamily="2" charset="0"/>
              </a:rPr>
              <a:t>sequence</a:t>
            </a:r>
            <a:r>
              <a:rPr lang="sv-SE" sz="1600" dirty="0">
                <a:latin typeface="Helvetica Neue" panose="02000503000000020004" pitchFamily="2" charset="0"/>
                <a:ea typeface="Helvetica Neue" panose="02000503000000020004" pitchFamily="2" charset="0"/>
                <a:cs typeface="Helvetica Neue" panose="02000503000000020004" pitchFamily="2" charset="0"/>
              </a:rPr>
              <a:t> from the </a:t>
            </a:r>
            <a:r>
              <a:rPr lang="sv-SE" sz="1600" dirty="0" err="1">
                <a:latin typeface="Helvetica Neue" panose="02000503000000020004" pitchFamily="2" charset="0"/>
                <a:ea typeface="Helvetica Neue" panose="02000503000000020004" pitchFamily="2" charset="0"/>
                <a:cs typeface="Helvetica Neue" panose="02000503000000020004" pitchFamily="2" charset="0"/>
              </a:rPr>
              <a:t>samples</a:t>
            </a:r>
            <a:r>
              <a:rPr lang="sv-SE" sz="1600" dirty="0">
                <a:latin typeface="Helvetica Neue" panose="02000503000000020004" pitchFamily="2" charset="0"/>
                <a:ea typeface="Helvetica Neue" panose="02000503000000020004" pitchFamily="2" charset="0"/>
                <a:cs typeface="Helvetica Neue" panose="02000503000000020004" pitchFamily="2" charset="0"/>
              </a:rPr>
              <a:t>..</a:t>
            </a:r>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3224559-2A2A-7146-9E9C-0E62AD10EB64}"/>
              </a:ext>
            </a:extLst>
          </p:cNvPr>
          <p:cNvPicPr>
            <a:picLocks noChangeAspect="1"/>
          </p:cNvPicPr>
          <p:nvPr/>
        </p:nvPicPr>
        <p:blipFill rotWithShape="1">
          <a:blip r:embed="rId3">
            <a:extLst>
              <a:ext uri="{28A0092B-C50C-407E-A947-70E740481C1C}">
                <a14:useLocalDpi xmlns:a14="http://schemas.microsoft.com/office/drawing/2010/main" val="0"/>
              </a:ext>
            </a:extLst>
          </a:blip>
          <a:srcRect l="60524" t="60978" r="15579" b="13115"/>
          <a:stretch/>
        </p:blipFill>
        <p:spPr>
          <a:xfrm>
            <a:off x="1254810" y="4109545"/>
            <a:ext cx="2964875" cy="2565413"/>
          </a:xfrm>
          <a:prstGeom prst="rect">
            <a:avLst/>
          </a:prstGeom>
        </p:spPr>
      </p:pic>
      <p:sp>
        <p:nvSpPr>
          <p:cNvPr id="16" name="Rectangle 15">
            <a:extLst>
              <a:ext uri="{FF2B5EF4-FFF2-40B4-BE49-F238E27FC236}">
                <a16:creationId xmlns:a16="http://schemas.microsoft.com/office/drawing/2014/main" id="{90137D18-01D8-5E4C-9471-587A719A407E}"/>
              </a:ext>
            </a:extLst>
          </p:cNvPr>
          <p:cNvSpPr/>
          <p:nvPr/>
        </p:nvSpPr>
        <p:spPr bwMode="auto">
          <a:xfrm>
            <a:off x="1086843" y="4617447"/>
            <a:ext cx="3132842" cy="338078"/>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04875" rtl="0" eaLnBrk="1" fontAlgn="base" latinLnBrk="0" hangingPunct="1">
              <a:lnSpc>
                <a:spcPct val="100000"/>
              </a:lnSpc>
              <a:spcBef>
                <a:spcPct val="0"/>
              </a:spcBef>
              <a:spcAft>
                <a:spcPct val="0"/>
              </a:spcAft>
              <a:buClrTx/>
              <a:buSzTx/>
              <a:buFontTx/>
              <a:buNone/>
              <a:tabLst/>
            </a:pPr>
            <a:endParaRPr kumimoji="0" lang="sv-SE" sz="1800" b="1" i="0" u="none" strike="noStrike" cap="none" normalizeH="0" baseline="0" dirty="0">
              <a:ln>
                <a:noFill/>
              </a:ln>
              <a:solidFill>
                <a:schemeClr val="tx2"/>
              </a:solidFill>
              <a:effectLst/>
              <a:latin typeface="Arial" charset="0"/>
            </a:endParaRPr>
          </a:p>
        </p:txBody>
      </p:sp>
      <p:pic>
        <p:nvPicPr>
          <p:cNvPr id="18" name="Picture 17">
            <a:extLst>
              <a:ext uri="{FF2B5EF4-FFF2-40B4-BE49-F238E27FC236}">
                <a16:creationId xmlns:a16="http://schemas.microsoft.com/office/drawing/2014/main" id="{C09E5ECC-D3FD-0B4B-A906-57CEBFE42FDD}"/>
              </a:ext>
            </a:extLst>
          </p:cNvPr>
          <p:cNvPicPr>
            <a:picLocks noChangeAspect="1"/>
          </p:cNvPicPr>
          <p:nvPr/>
        </p:nvPicPr>
        <p:blipFill>
          <a:blip r:embed="rId4"/>
          <a:stretch>
            <a:fillRect/>
          </a:stretch>
        </p:blipFill>
        <p:spPr>
          <a:xfrm>
            <a:off x="5977786" y="798714"/>
            <a:ext cx="1348617" cy="1798156"/>
          </a:xfrm>
          <a:prstGeom prst="rect">
            <a:avLst/>
          </a:prstGeom>
        </p:spPr>
      </p:pic>
      <p:pic>
        <p:nvPicPr>
          <p:cNvPr id="20" name="Picture 19">
            <a:extLst>
              <a:ext uri="{FF2B5EF4-FFF2-40B4-BE49-F238E27FC236}">
                <a16:creationId xmlns:a16="http://schemas.microsoft.com/office/drawing/2014/main" id="{99DF01CE-09CD-8B45-9F9C-74692B740A7E}"/>
              </a:ext>
            </a:extLst>
          </p:cNvPr>
          <p:cNvPicPr>
            <a:picLocks noChangeAspect="1"/>
          </p:cNvPicPr>
          <p:nvPr/>
        </p:nvPicPr>
        <p:blipFill>
          <a:blip r:embed="rId4"/>
          <a:stretch>
            <a:fillRect/>
          </a:stretch>
        </p:blipFill>
        <p:spPr>
          <a:xfrm>
            <a:off x="5977786" y="2529922"/>
            <a:ext cx="1348617" cy="1798156"/>
          </a:xfrm>
          <a:prstGeom prst="rect">
            <a:avLst/>
          </a:prstGeom>
        </p:spPr>
      </p:pic>
      <p:pic>
        <p:nvPicPr>
          <p:cNvPr id="21" name="Picture 20">
            <a:extLst>
              <a:ext uri="{FF2B5EF4-FFF2-40B4-BE49-F238E27FC236}">
                <a16:creationId xmlns:a16="http://schemas.microsoft.com/office/drawing/2014/main" id="{B896FEDF-FC17-174E-ADBE-46CD39DB4916}"/>
              </a:ext>
            </a:extLst>
          </p:cNvPr>
          <p:cNvPicPr>
            <a:picLocks noChangeAspect="1"/>
          </p:cNvPicPr>
          <p:nvPr/>
        </p:nvPicPr>
        <p:blipFill>
          <a:blip r:embed="rId4"/>
          <a:stretch>
            <a:fillRect/>
          </a:stretch>
        </p:blipFill>
        <p:spPr>
          <a:xfrm>
            <a:off x="5977786" y="4260495"/>
            <a:ext cx="1348617" cy="1798156"/>
          </a:xfrm>
          <a:prstGeom prst="rect">
            <a:avLst/>
          </a:prstGeom>
        </p:spPr>
      </p:pic>
      <p:pic>
        <p:nvPicPr>
          <p:cNvPr id="22" name="Picture 21">
            <a:extLst>
              <a:ext uri="{FF2B5EF4-FFF2-40B4-BE49-F238E27FC236}">
                <a16:creationId xmlns:a16="http://schemas.microsoft.com/office/drawing/2014/main" id="{2991C7C0-5C7E-7642-AE5F-2A94B390310B}"/>
              </a:ext>
            </a:extLst>
          </p:cNvPr>
          <p:cNvPicPr>
            <a:picLocks noChangeAspect="1"/>
          </p:cNvPicPr>
          <p:nvPr/>
        </p:nvPicPr>
        <p:blipFill>
          <a:blip r:embed="rId4"/>
          <a:stretch>
            <a:fillRect/>
          </a:stretch>
        </p:blipFill>
        <p:spPr>
          <a:xfrm>
            <a:off x="7326403" y="795890"/>
            <a:ext cx="1348617" cy="1798156"/>
          </a:xfrm>
          <a:prstGeom prst="rect">
            <a:avLst/>
          </a:prstGeom>
        </p:spPr>
      </p:pic>
      <p:pic>
        <p:nvPicPr>
          <p:cNvPr id="23" name="Picture 22">
            <a:extLst>
              <a:ext uri="{FF2B5EF4-FFF2-40B4-BE49-F238E27FC236}">
                <a16:creationId xmlns:a16="http://schemas.microsoft.com/office/drawing/2014/main" id="{0A542FA2-AD68-2846-BCDC-3AB16EDA0148}"/>
              </a:ext>
            </a:extLst>
          </p:cNvPr>
          <p:cNvPicPr>
            <a:picLocks noChangeAspect="1"/>
          </p:cNvPicPr>
          <p:nvPr/>
        </p:nvPicPr>
        <p:blipFill>
          <a:blip r:embed="rId4"/>
          <a:stretch>
            <a:fillRect/>
          </a:stretch>
        </p:blipFill>
        <p:spPr>
          <a:xfrm>
            <a:off x="7326403" y="2527098"/>
            <a:ext cx="1348617" cy="1798156"/>
          </a:xfrm>
          <a:prstGeom prst="rect">
            <a:avLst/>
          </a:prstGeom>
        </p:spPr>
      </p:pic>
      <p:pic>
        <p:nvPicPr>
          <p:cNvPr id="24" name="Picture 23">
            <a:extLst>
              <a:ext uri="{FF2B5EF4-FFF2-40B4-BE49-F238E27FC236}">
                <a16:creationId xmlns:a16="http://schemas.microsoft.com/office/drawing/2014/main" id="{0B3B6F08-2229-644B-A170-1C30F3A9ED69}"/>
              </a:ext>
            </a:extLst>
          </p:cNvPr>
          <p:cNvPicPr>
            <a:picLocks noChangeAspect="1"/>
          </p:cNvPicPr>
          <p:nvPr/>
        </p:nvPicPr>
        <p:blipFill>
          <a:blip r:embed="rId4"/>
          <a:stretch>
            <a:fillRect/>
          </a:stretch>
        </p:blipFill>
        <p:spPr>
          <a:xfrm>
            <a:off x="7326403" y="4257671"/>
            <a:ext cx="1348617" cy="1798156"/>
          </a:xfrm>
          <a:prstGeom prst="rect">
            <a:avLst/>
          </a:prstGeom>
        </p:spPr>
      </p:pic>
      <p:pic>
        <p:nvPicPr>
          <p:cNvPr id="25" name="Picture 24">
            <a:extLst>
              <a:ext uri="{FF2B5EF4-FFF2-40B4-BE49-F238E27FC236}">
                <a16:creationId xmlns:a16="http://schemas.microsoft.com/office/drawing/2014/main" id="{2A38421E-E586-F04A-97EE-92711D1A6BF2}"/>
              </a:ext>
            </a:extLst>
          </p:cNvPr>
          <p:cNvPicPr>
            <a:picLocks noChangeAspect="1"/>
          </p:cNvPicPr>
          <p:nvPr/>
        </p:nvPicPr>
        <p:blipFill>
          <a:blip r:embed="rId4"/>
          <a:stretch>
            <a:fillRect/>
          </a:stretch>
        </p:blipFill>
        <p:spPr>
          <a:xfrm>
            <a:off x="8674743" y="789607"/>
            <a:ext cx="1348617" cy="1798156"/>
          </a:xfrm>
          <a:prstGeom prst="rect">
            <a:avLst/>
          </a:prstGeom>
        </p:spPr>
      </p:pic>
      <p:pic>
        <p:nvPicPr>
          <p:cNvPr id="26" name="Picture 25">
            <a:extLst>
              <a:ext uri="{FF2B5EF4-FFF2-40B4-BE49-F238E27FC236}">
                <a16:creationId xmlns:a16="http://schemas.microsoft.com/office/drawing/2014/main" id="{91766BEA-3A02-B64D-8808-4A1428853E06}"/>
              </a:ext>
            </a:extLst>
          </p:cNvPr>
          <p:cNvPicPr>
            <a:picLocks noChangeAspect="1"/>
          </p:cNvPicPr>
          <p:nvPr/>
        </p:nvPicPr>
        <p:blipFill>
          <a:blip r:embed="rId4"/>
          <a:stretch>
            <a:fillRect/>
          </a:stretch>
        </p:blipFill>
        <p:spPr>
          <a:xfrm>
            <a:off x="8674743" y="2520815"/>
            <a:ext cx="1348617" cy="1798156"/>
          </a:xfrm>
          <a:prstGeom prst="rect">
            <a:avLst/>
          </a:prstGeom>
        </p:spPr>
      </p:pic>
      <p:pic>
        <p:nvPicPr>
          <p:cNvPr id="27" name="Picture 26">
            <a:extLst>
              <a:ext uri="{FF2B5EF4-FFF2-40B4-BE49-F238E27FC236}">
                <a16:creationId xmlns:a16="http://schemas.microsoft.com/office/drawing/2014/main" id="{6586A286-1972-1146-9546-238F961CCF4D}"/>
              </a:ext>
            </a:extLst>
          </p:cNvPr>
          <p:cNvPicPr>
            <a:picLocks noChangeAspect="1"/>
          </p:cNvPicPr>
          <p:nvPr/>
        </p:nvPicPr>
        <p:blipFill>
          <a:blip r:embed="rId4"/>
          <a:stretch>
            <a:fillRect/>
          </a:stretch>
        </p:blipFill>
        <p:spPr>
          <a:xfrm>
            <a:off x="8674743" y="4251388"/>
            <a:ext cx="1348617" cy="1798156"/>
          </a:xfrm>
          <a:prstGeom prst="rect">
            <a:avLst/>
          </a:prstGeom>
        </p:spPr>
      </p:pic>
      <p:pic>
        <p:nvPicPr>
          <p:cNvPr id="28" name="Picture 27">
            <a:extLst>
              <a:ext uri="{FF2B5EF4-FFF2-40B4-BE49-F238E27FC236}">
                <a16:creationId xmlns:a16="http://schemas.microsoft.com/office/drawing/2014/main" id="{AFF8597F-805D-BE4D-84BE-F8C5D8107EBB}"/>
              </a:ext>
            </a:extLst>
          </p:cNvPr>
          <p:cNvPicPr>
            <a:picLocks noChangeAspect="1"/>
          </p:cNvPicPr>
          <p:nvPr/>
        </p:nvPicPr>
        <p:blipFill>
          <a:blip r:embed="rId4"/>
          <a:stretch>
            <a:fillRect/>
          </a:stretch>
        </p:blipFill>
        <p:spPr>
          <a:xfrm>
            <a:off x="10017245" y="783324"/>
            <a:ext cx="1348617" cy="1798156"/>
          </a:xfrm>
          <a:prstGeom prst="rect">
            <a:avLst/>
          </a:prstGeom>
        </p:spPr>
      </p:pic>
      <p:pic>
        <p:nvPicPr>
          <p:cNvPr id="29" name="Picture 28">
            <a:extLst>
              <a:ext uri="{FF2B5EF4-FFF2-40B4-BE49-F238E27FC236}">
                <a16:creationId xmlns:a16="http://schemas.microsoft.com/office/drawing/2014/main" id="{B8332AF2-6058-D341-A438-57311E059A59}"/>
              </a:ext>
            </a:extLst>
          </p:cNvPr>
          <p:cNvPicPr>
            <a:picLocks noChangeAspect="1"/>
          </p:cNvPicPr>
          <p:nvPr/>
        </p:nvPicPr>
        <p:blipFill>
          <a:blip r:embed="rId4"/>
          <a:stretch>
            <a:fillRect/>
          </a:stretch>
        </p:blipFill>
        <p:spPr>
          <a:xfrm>
            <a:off x="10017245" y="2514532"/>
            <a:ext cx="1348617" cy="1798156"/>
          </a:xfrm>
          <a:prstGeom prst="rect">
            <a:avLst/>
          </a:prstGeom>
        </p:spPr>
      </p:pic>
      <p:pic>
        <p:nvPicPr>
          <p:cNvPr id="30" name="Picture 29">
            <a:extLst>
              <a:ext uri="{FF2B5EF4-FFF2-40B4-BE49-F238E27FC236}">
                <a16:creationId xmlns:a16="http://schemas.microsoft.com/office/drawing/2014/main" id="{495D0049-37C6-884B-9053-DED23C2ADD8F}"/>
              </a:ext>
            </a:extLst>
          </p:cNvPr>
          <p:cNvPicPr>
            <a:picLocks noChangeAspect="1"/>
          </p:cNvPicPr>
          <p:nvPr/>
        </p:nvPicPr>
        <p:blipFill>
          <a:blip r:embed="rId4"/>
          <a:stretch>
            <a:fillRect/>
          </a:stretch>
        </p:blipFill>
        <p:spPr>
          <a:xfrm>
            <a:off x="10017245" y="4245105"/>
            <a:ext cx="1348617" cy="1798156"/>
          </a:xfrm>
          <a:prstGeom prst="rect">
            <a:avLst/>
          </a:prstGeom>
        </p:spPr>
      </p:pic>
      <p:pic>
        <p:nvPicPr>
          <p:cNvPr id="4" name="Picture 3">
            <a:extLst>
              <a:ext uri="{FF2B5EF4-FFF2-40B4-BE49-F238E27FC236}">
                <a16:creationId xmlns:a16="http://schemas.microsoft.com/office/drawing/2014/main" id="{EC544F66-10D3-D845-997B-054C03A63F9F}"/>
              </a:ext>
            </a:extLst>
          </p:cNvPr>
          <p:cNvPicPr>
            <a:picLocks noChangeAspect="1"/>
          </p:cNvPicPr>
          <p:nvPr/>
        </p:nvPicPr>
        <p:blipFill rotWithShape="1">
          <a:blip r:embed="rId5">
            <a:extLst>
              <a:ext uri="{28A0092B-C50C-407E-A947-70E740481C1C}">
                <a14:useLocalDpi xmlns:a14="http://schemas.microsoft.com/office/drawing/2010/main" val="0"/>
              </a:ext>
            </a:extLst>
          </a:blip>
          <a:srcRect l="14813" r="21566" b="10147"/>
          <a:stretch/>
        </p:blipFill>
        <p:spPr>
          <a:xfrm rot="16200000">
            <a:off x="6059113" y="680401"/>
            <a:ext cx="5262760" cy="5462961"/>
          </a:xfrm>
          <a:prstGeom prst="rect">
            <a:avLst/>
          </a:prstGeom>
        </p:spPr>
      </p:pic>
      <p:pic>
        <p:nvPicPr>
          <p:cNvPr id="31" name="Picture 30">
            <a:extLst>
              <a:ext uri="{FF2B5EF4-FFF2-40B4-BE49-F238E27FC236}">
                <a16:creationId xmlns:a16="http://schemas.microsoft.com/office/drawing/2014/main" id="{FC8D003F-33BC-2844-941D-8A17B6089C20}"/>
              </a:ext>
            </a:extLst>
          </p:cNvPr>
          <p:cNvPicPr>
            <a:picLocks noChangeAspect="1"/>
          </p:cNvPicPr>
          <p:nvPr/>
        </p:nvPicPr>
        <p:blipFill rotWithShape="1">
          <a:blip r:embed="rId5">
            <a:extLst>
              <a:ext uri="{28A0092B-C50C-407E-A947-70E740481C1C}">
                <a14:useLocalDpi xmlns:a14="http://schemas.microsoft.com/office/drawing/2010/main" val="0"/>
              </a:ext>
            </a:extLst>
          </a:blip>
          <a:srcRect l="6628" t="91841" r="67234" b="1159"/>
          <a:stretch/>
        </p:blipFill>
        <p:spPr>
          <a:xfrm>
            <a:off x="9905495" y="5745503"/>
            <a:ext cx="1558981" cy="306865"/>
          </a:xfrm>
          <a:prstGeom prst="rect">
            <a:avLst/>
          </a:prstGeom>
        </p:spPr>
      </p:pic>
    </p:spTree>
    <p:extLst>
      <p:ext uri="{BB962C8B-B14F-4D97-AF65-F5344CB8AC3E}">
        <p14:creationId xmlns:p14="http://schemas.microsoft.com/office/powerpoint/2010/main" val="1980678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1">
            <a:extLst>
              <a:ext uri="{FF2B5EF4-FFF2-40B4-BE49-F238E27FC236}">
                <a16:creationId xmlns:a16="http://schemas.microsoft.com/office/drawing/2014/main" id="{20D5D19D-0789-4518-B5DC-D47ADF69D2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ADB97A-AE31-D84C-ABD6-F1C6F0BADC4A}"/>
              </a:ext>
            </a:extLst>
          </p:cNvPr>
          <p:cNvSpPr>
            <a:spLocks noGrp="1"/>
          </p:cNvSpPr>
          <p:nvPr>
            <p:ph type="title"/>
          </p:nvPr>
        </p:nvSpPr>
        <p:spPr>
          <a:xfrm>
            <a:off x="1113810" y="3130041"/>
            <a:ext cx="4036334" cy="2387600"/>
          </a:xfrm>
        </p:spPr>
        <p:txBody>
          <a:bodyPr vert="horz" lIns="91440" tIns="45720" rIns="91440" bIns="45720" rtlCol="0" anchor="t">
            <a:normAutofit/>
          </a:bodyPr>
          <a:lstStyle/>
          <a:p>
            <a:r>
              <a:rPr lang="en-US" sz="4200" spc="300"/>
              <a:t>Bioinformatics</a:t>
            </a:r>
          </a:p>
        </p:txBody>
      </p:sp>
      <p:grpSp>
        <p:nvGrpSpPr>
          <p:cNvPr id="32" name="Group 23">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25" name="Rectangle 24">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25">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C25A24B0-481A-7E4A-A700-28A2B8AD4E0A}"/>
              </a:ext>
            </a:extLst>
          </p:cNvPr>
          <p:cNvGrpSpPr/>
          <p:nvPr/>
        </p:nvGrpSpPr>
        <p:grpSpPr>
          <a:xfrm>
            <a:off x="6184658" y="926360"/>
            <a:ext cx="5182555" cy="5129373"/>
            <a:chOff x="7152715" y="1831497"/>
            <a:chExt cx="4201085" cy="3988661"/>
          </a:xfrm>
        </p:grpSpPr>
        <p:sp>
          <p:nvSpPr>
            <p:cNvPr id="41" name="Oval 40">
              <a:extLst>
                <a:ext uri="{FF2B5EF4-FFF2-40B4-BE49-F238E27FC236}">
                  <a16:creationId xmlns:a16="http://schemas.microsoft.com/office/drawing/2014/main" id="{251B6FE3-914C-2B40-AF92-10F292F36430}"/>
                </a:ext>
              </a:extLst>
            </p:cNvPr>
            <p:cNvSpPr/>
            <p:nvPr/>
          </p:nvSpPr>
          <p:spPr>
            <a:xfrm>
              <a:off x="7152715" y="1831497"/>
              <a:ext cx="2634901" cy="2538675"/>
            </a:xfrm>
            <a:prstGeom prst="ellipse">
              <a:avLst/>
            </a:prstGeom>
            <a:solidFill>
              <a:srgbClr val="D5A9CC">
                <a:alpha val="49020"/>
              </a:srgbClr>
            </a:solidFill>
            <a:ln>
              <a:solidFill>
                <a:srgbClr val="D5A9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en-SE" sz="2400" dirty="0">
                  <a:solidFill>
                    <a:schemeClr val="tx1">
                      <a:lumMod val="50000"/>
                      <a:lumOff val="50000"/>
                    </a:schemeClr>
                  </a:solidFill>
                  <a:latin typeface="Helvetica Neue" panose="02000503000000020004" pitchFamily="2" charset="0"/>
                  <a:ea typeface="Helvetica Neue" panose="02000503000000020004" pitchFamily="2" charset="0"/>
                  <a:cs typeface="Helvetica Neue" panose="02000503000000020004" pitchFamily="2" charset="0"/>
                </a:rPr>
                <a:t>Computer </a:t>
              </a:r>
            </a:p>
            <a:p>
              <a:pPr>
                <a:lnSpc>
                  <a:spcPct val="150000"/>
                </a:lnSpc>
              </a:pPr>
              <a:r>
                <a:rPr lang="en-SE" sz="2400" dirty="0">
                  <a:solidFill>
                    <a:schemeClr val="tx1">
                      <a:lumMod val="50000"/>
                      <a:lumOff val="50000"/>
                    </a:schemeClr>
                  </a:solidFill>
                  <a:latin typeface="Helvetica Neue" panose="02000503000000020004" pitchFamily="2" charset="0"/>
                  <a:ea typeface="Helvetica Neue" panose="02000503000000020004" pitchFamily="2" charset="0"/>
                  <a:cs typeface="Helvetica Neue" panose="02000503000000020004" pitchFamily="2" charset="0"/>
                </a:rPr>
                <a:t>science</a:t>
              </a:r>
            </a:p>
          </p:txBody>
        </p:sp>
        <p:sp>
          <p:nvSpPr>
            <p:cNvPr id="42" name="Oval 41">
              <a:extLst>
                <a:ext uri="{FF2B5EF4-FFF2-40B4-BE49-F238E27FC236}">
                  <a16:creationId xmlns:a16="http://schemas.microsoft.com/office/drawing/2014/main" id="{AFF82662-F2A3-D242-9122-DFFB530D1E14}"/>
                </a:ext>
              </a:extLst>
            </p:cNvPr>
            <p:cNvSpPr/>
            <p:nvPr/>
          </p:nvSpPr>
          <p:spPr>
            <a:xfrm>
              <a:off x="8718899" y="1831497"/>
              <a:ext cx="2634901" cy="2538675"/>
            </a:xfrm>
            <a:prstGeom prst="ellipse">
              <a:avLst/>
            </a:prstGeom>
            <a:solidFill>
              <a:schemeClr val="accent6">
                <a:alpha val="49000"/>
              </a:schemeClr>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SE" sz="2400" dirty="0">
                  <a:solidFill>
                    <a:schemeClr val="tx1">
                      <a:lumMod val="50000"/>
                      <a:lumOff val="50000"/>
                    </a:schemeClr>
                  </a:solidFill>
                  <a:latin typeface="Helvetica Neue" panose="02000503000000020004" pitchFamily="2" charset="0"/>
                  <a:ea typeface="Helvetica Neue" panose="02000503000000020004" pitchFamily="2" charset="0"/>
                  <a:cs typeface="Helvetica Neue" panose="02000503000000020004" pitchFamily="2" charset="0"/>
                </a:rPr>
                <a:t>Biology</a:t>
              </a:r>
            </a:p>
          </p:txBody>
        </p:sp>
        <p:sp>
          <p:nvSpPr>
            <p:cNvPr id="43" name="Oval 42">
              <a:extLst>
                <a:ext uri="{FF2B5EF4-FFF2-40B4-BE49-F238E27FC236}">
                  <a16:creationId xmlns:a16="http://schemas.microsoft.com/office/drawing/2014/main" id="{8B25062D-7439-434D-A3BC-3A88F8F3210D}"/>
                </a:ext>
              </a:extLst>
            </p:cNvPr>
            <p:cNvSpPr/>
            <p:nvPr/>
          </p:nvSpPr>
          <p:spPr>
            <a:xfrm>
              <a:off x="7935807" y="3281483"/>
              <a:ext cx="2634901" cy="2538675"/>
            </a:xfrm>
            <a:prstGeom prst="ellipse">
              <a:avLst/>
            </a:prstGeom>
            <a:solidFill>
              <a:schemeClr val="accent4">
                <a:lumMod val="40000"/>
                <a:lumOff val="60000"/>
                <a:alpha val="49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sz="2800" dirty="0">
                <a:solidFill>
                  <a:schemeClr val="tx1">
                    <a:lumMod val="50000"/>
                    <a:lumOff val="50000"/>
                  </a:schemeClr>
                </a:solidFill>
                <a:latin typeface="Helvetica Neue" panose="02000503000000020004" pitchFamily="2" charset="0"/>
                <a:ea typeface="Helvetica Neue" panose="02000503000000020004" pitchFamily="2" charset="0"/>
                <a:cs typeface="Helvetica Neue" panose="02000503000000020004" pitchFamily="2" charset="0"/>
              </a:endParaRPr>
            </a:p>
            <a:p>
              <a:pPr algn="ctr"/>
              <a:endParaRPr lang="en-SE" sz="2800" dirty="0">
                <a:solidFill>
                  <a:schemeClr val="tx1">
                    <a:lumMod val="50000"/>
                    <a:lumOff val="50000"/>
                  </a:schemeClr>
                </a:solidFill>
                <a:latin typeface="Helvetica Neue" panose="02000503000000020004" pitchFamily="2" charset="0"/>
                <a:ea typeface="Helvetica Neue" panose="02000503000000020004" pitchFamily="2" charset="0"/>
                <a:cs typeface="Helvetica Neue" panose="02000503000000020004" pitchFamily="2" charset="0"/>
              </a:endParaRPr>
            </a:p>
            <a:p>
              <a:pPr algn="ctr"/>
              <a:r>
                <a:rPr lang="en-SE" sz="2800" dirty="0">
                  <a:solidFill>
                    <a:schemeClr val="tx1">
                      <a:lumMod val="50000"/>
                      <a:lumOff val="50000"/>
                    </a:schemeClr>
                  </a:solidFill>
                  <a:latin typeface="Helvetica Neue" panose="02000503000000020004" pitchFamily="2" charset="0"/>
                  <a:ea typeface="Helvetica Neue" panose="02000503000000020004" pitchFamily="2" charset="0"/>
                  <a:cs typeface="Helvetica Neue" panose="02000503000000020004" pitchFamily="2" charset="0"/>
                </a:rPr>
                <a:t>Statistics</a:t>
              </a:r>
            </a:p>
          </p:txBody>
        </p:sp>
      </p:grpSp>
      <p:pic>
        <p:nvPicPr>
          <p:cNvPr id="45" name="Picture 44">
            <a:extLst>
              <a:ext uri="{FF2B5EF4-FFF2-40B4-BE49-F238E27FC236}">
                <a16:creationId xmlns:a16="http://schemas.microsoft.com/office/drawing/2014/main" id="{E8FBDF51-7090-264B-A107-D645B2142B38}"/>
              </a:ext>
            </a:extLst>
          </p:cNvPr>
          <p:cNvPicPr>
            <a:picLocks noChangeAspect="1"/>
          </p:cNvPicPr>
          <p:nvPr/>
        </p:nvPicPr>
        <p:blipFill>
          <a:blip r:embed="rId3">
            <a:clrChange>
              <a:clrFrom>
                <a:srgbClr val="C1E3F4"/>
              </a:clrFrom>
              <a:clrTo>
                <a:srgbClr val="C1E3F4">
                  <a:alpha val="0"/>
                </a:srgbClr>
              </a:clrTo>
            </a:clrChange>
          </a:blip>
          <a:stretch>
            <a:fillRect/>
          </a:stretch>
        </p:blipFill>
        <p:spPr>
          <a:xfrm flipH="1">
            <a:off x="8347675" y="2526063"/>
            <a:ext cx="941180" cy="817994"/>
          </a:xfrm>
          <a:prstGeom prst="rect">
            <a:avLst/>
          </a:prstGeom>
        </p:spPr>
      </p:pic>
    </p:spTree>
    <p:extLst>
      <p:ext uri="{BB962C8B-B14F-4D97-AF65-F5344CB8AC3E}">
        <p14:creationId xmlns:p14="http://schemas.microsoft.com/office/powerpoint/2010/main" val="36407153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ounded Rectangle 32">
            <a:extLst>
              <a:ext uri="{FF2B5EF4-FFF2-40B4-BE49-F238E27FC236}">
                <a16:creationId xmlns:a16="http://schemas.microsoft.com/office/drawing/2014/main" id="{D6127045-542A-FA45-8CA9-C3F1B028BCBC}"/>
              </a:ext>
            </a:extLst>
          </p:cNvPr>
          <p:cNvSpPr/>
          <p:nvPr/>
        </p:nvSpPr>
        <p:spPr>
          <a:xfrm>
            <a:off x="182498" y="2608323"/>
            <a:ext cx="4741086" cy="1889785"/>
          </a:xfrm>
          <a:prstGeom prst="roundRect">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SE"/>
          </a:p>
        </p:txBody>
      </p:sp>
      <p:sp>
        <p:nvSpPr>
          <p:cNvPr id="4" name="TextBox 3">
            <a:extLst>
              <a:ext uri="{FF2B5EF4-FFF2-40B4-BE49-F238E27FC236}">
                <a16:creationId xmlns:a16="http://schemas.microsoft.com/office/drawing/2014/main" id="{19968840-6CEB-B44D-A8B4-34DBD881DB17}"/>
              </a:ext>
            </a:extLst>
          </p:cNvPr>
          <p:cNvSpPr txBox="1"/>
          <p:nvPr/>
        </p:nvSpPr>
        <p:spPr>
          <a:xfrm>
            <a:off x="9152412" y="1086131"/>
            <a:ext cx="1359668" cy="461665"/>
          </a:xfrm>
          <a:prstGeom prst="rect">
            <a:avLst/>
          </a:prstGeom>
          <a:noFill/>
        </p:spPr>
        <p:txBody>
          <a:bodyPr wrap="none" rtlCol="0">
            <a:spAutoFit/>
          </a:bodyPr>
          <a:lstStyle/>
          <a:p>
            <a:r>
              <a:rPr lang="en-SE" sz="2400" dirty="0">
                <a:latin typeface="Helvetica Neue" panose="02000503000000020004" pitchFamily="2" charset="0"/>
                <a:ea typeface="Helvetica Neue" panose="02000503000000020004" pitchFamily="2" charset="0"/>
                <a:cs typeface="Helvetica Neue" panose="02000503000000020004" pitchFamily="2" charset="0"/>
              </a:rPr>
              <a:t>Genome</a:t>
            </a:r>
          </a:p>
        </p:txBody>
      </p:sp>
      <p:sp>
        <p:nvSpPr>
          <p:cNvPr id="5" name="TextBox 4">
            <a:extLst>
              <a:ext uri="{FF2B5EF4-FFF2-40B4-BE49-F238E27FC236}">
                <a16:creationId xmlns:a16="http://schemas.microsoft.com/office/drawing/2014/main" id="{B6C27211-CCD5-FA4A-A6DD-13FCB37A6D03}"/>
              </a:ext>
            </a:extLst>
          </p:cNvPr>
          <p:cNvSpPr txBox="1"/>
          <p:nvPr/>
        </p:nvSpPr>
        <p:spPr>
          <a:xfrm>
            <a:off x="9433546" y="2466101"/>
            <a:ext cx="817853" cy="461665"/>
          </a:xfrm>
          <a:prstGeom prst="rect">
            <a:avLst/>
          </a:prstGeom>
          <a:noFill/>
        </p:spPr>
        <p:txBody>
          <a:bodyPr wrap="none" rtlCol="0">
            <a:spAutoFit/>
          </a:bodyPr>
          <a:lstStyle/>
          <a:p>
            <a:r>
              <a:rPr lang="en-SE" sz="2400" dirty="0">
                <a:latin typeface="Helvetica Neue" panose="02000503000000020004" pitchFamily="2" charset="0"/>
                <a:ea typeface="Helvetica Neue" panose="02000503000000020004" pitchFamily="2" charset="0"/>
                <a:cs typeface="Helvetica Neue" panose="02000503000000020004" pitchFamily="2" charset="0"/>
              </a:rPr>
              <a:t>RNA</a:t>
            </a:r>
          </a:p>
        </p:txBody>
      </p:sp>
      <p:sp>
        <p:nvSpPr>
          <p:cNvPr id="6" name="TextBox 5">
            <a:extLst>
              <a:ext uri="{FF2B5EF4-FFF2-40B4-BE49-F238E27FC236}">
                <a16:creationId xmlns:a16="http://schemas.microsoft.com/office/drawing/2014/main" id="{7D3FDB3A-0A51-5348-AA66-CA2B47FE4844}"/>
              </a:ext>
            </a:extLst>
          </p:cNvPr>
          <p:cNvSpPr txBox="1"/>
          <p:nvPr/>
        </p:nvSpPr>
        <p:spPr>
          <a:xfrm>
            <a:off x="9199605" y="3944774"/>
            <a:ext cx="1312475" cy="461665"/>
          </a:xfrm>
          <a:prstGeom prst="rect">
            <a:avLst/>
          </a:prstGeom>
          <a:noFill/>
        </p:spPr>
        <p:txBody>
          <a:bodyPr wrap="none" rtlCol="0">
            <a:spAutoFit/>
          </a:bodyPr>
          <a:lstStyle/>
          <a:p>
            <a:r>
              <a:rPr lang="en-SE" sz="2400" dirty="0">
                <a:latin typeface="Helvetica Neue" panose="02000503000000020004" pitchFamily="2" charset="0"/>
                <a:ea typeface="Helvetica Neue" panose="02000503000000020004" pitchFamily="2" charset="0"/>
                <a:cs typeface="Helvetica Neue" panose="02000503000000020004" pitchFamily="2" charset="0"/>
              </a:rPr>
              <a:t>Proteins</a:t>
            </a:r>
          </a:p>
        </p:txBody>
      </p:sp>
      <p:sp>
        <p:nvSpPr>
          <p:cNvPr id="7" name="TextBox 6">
            <a:extLst>
              <a:ext uri="{FF2B5EF4-FFF2-40B4-BE49-F238E27FC236}">
                <a16:creationId xmlns:a16="http://schemas.microsoft.com/office/drawing/2014/main" id="{2942AB7A-1177-CE48-9360-9890D0CCD06B}"/>
              </a:ext>
            </a:extLst>
          </p:cNvPr>
          <p:cNvSpPr txBox="1"/>
          <p:nvPr/>
        </p:nvSpPr>
        <p:spPr>
          <a:xfrm>
            <a:off x="9117020" y="5413773"/>
            <a:ext cx="1542410" cy="461665"/>
          </a:xfrm>
          <a:prstGeom prst="rect">
            <a:avLst/>
          </a:prstGeom>
          <a:noFill/>
        </p:spPr>
        <p:txBody>
          <a:bodyPr wrap="none" rtlCol="0">
            <a:spAutoFit/>
          </a:bodyPr>
          <a:lstStyle/>
          <a:p>
            <a:r>
              <a:rPr lang="en-SE" sz="2400" dirty="0">
                <a:latin typeface="Helvetica Neue" panose="02000503000000020004" pitchFamily="2" charset="0"/>
                <a:ea typeface="Helvetica Neue" panose="02000503000000020004" pitchFamily="2" charset="0"/>
                <a:cs typeface="Helvetica Neue" panose="02000503000000020004" pitchFamily="2" charset="0"/>
              </a:rPr>
              <a:t>Dynamics</a:t>
            </a:r>
          </a:p>
        </p:txBody>
      </p:sp>
      <p:sp>
        <p:nvSpPr>
          <p:cNvPr id="9" name="TextBox 8">
            <a:extLst>
              <a:ext uri="{FF2B5EF4-FFF2-40B4-BE49-F238E27FC236}">
                <a16:creationId xmlns:a16="http://schemas.microsoft.com/office/drawing/2014/main" id="{57A3AEA9-3B24-FE41-94E5-5377CB2270DA}"/>
              </a:ext>
            </a:extLst>
          </p:cNvPr>
          <p:cNvSpPr txBox="1"/>
          <p:nvPr/>
        </p:nvSpPr>
        <p:spPr>
          <a:xfrm>
            <a:off x="10112892" y="1732364"/>
            <a:ext cx="1364861" cy="338554"/>
          </a:xfrm>
          <a:prstGeom prst="rect">
            <a:avLst/>
          </a:prstGeom>
          <a:noFill/>
        </p:spPr>
        <p:txBody>
          <a:bodyPr wrap="none" rtlCol="0">
            <a:spAutoFit/>
          </a:bodyPr>
          <a:lstStyle/>
          <a:p>
            <a:r>
              <a:rPr lang="en-SE" sz="1600" dirty="0">
                <a:latin typeface="Helvetica Neue" panose="02000503000000020004" pitchFamily="2" charset="0"/>
                <a:ea typeface="Helvetica Neue" panose="02000503000000020004" pitchFamily="2" charset="0"/>
                <a:cs typeface="Helvetica Neue" panose="02000503000000020004" pitchFamily="2" charset="0"/>
              </a:rPr>
              <a:t>Transcription</a:t>
            </a:r>
          </a:p>
        </p:txBody>
      </p:sp>
      <p:sp>
        <p:nvSpPr>
          <p:cNvPr id="10" name="TextBox 9">
            <a:extLst>
              <a:ext uri="{FF2B5EF4-FFF2-40B4-BE49-F238E27FC236}">
                <a16:creationId xmlns:a16="http://schemas.microsoft.com/office/drawing/2014/main" id="{4A6B8148-9195-254A-AFE8-ED2D7133C9E9}"/>
              </a:ext>
            </a:extLst>
          </p:cNvPr>
          <p:cNvSpPr txBox="1"/>
          <p:nvPr/>
        </p:nvSpPr>
        <p:spPr>
          <a:xfrm>
            <a:off x="10112892" y="3234714"/>
            <a:ext cx="1174104" cy="338554"/>
          </a:xfrm>
          <a:prstGeom prst="rect">
            <a:avLst/>
          </a:prstGeom>
          <a:noFill/>
        </p:spPr>
        <p:txBody>
          <a:bodyPr wrap="none" rtlCol="0">
            <a:spAutoFit/>
          </a:bodyPr>
          <a:lstStyle/>
          <a:p>
            <a:r>
              <a:rPr lang="en-SE" sz="1600" dirty="0">
                <a:latin typeface="Helvetica Neue" panose="02000503000000020004" pitchFamily="2" charset="0"/>
                <a:ea typeface="Helvetica Neue" panose="02000503000000020004" pitchFamily="2" charset="0"/>
                <a:cs typeface="Helvetica Neue" panose="02000503000000020004" pitchFamily="2" charset="0"/>
              </a:rPr>
              <a:t>Translation</a:t>
            </a:r>
          </a:p>
        </p:txBody>
      </p:sp>
      <p:sp>
        <p:nvSpPr>
          <p:cNvPr id="11" name="TextBox 10">
            <a:extLst>
              <a:ext uri="{FF2B5EF4-FFF2-40B4-BE49-F238E27FC236}">
                <a16:creationId xmlns:a16="http://schemas.microsoft.com/office/drawing/2014/main" id="{E7F553EA-C60B-A742-8C2E-04C7240EE171}"/>
              </a:ext>
            </a:extLst>
          </p:cNvPr>
          <p:cNvSpPr txBox="1"/>
          <p:nvPr/>
        </p:nvSpPr>
        <p:spPr>
          <a:xfrm>
            <a:off x="10112892" y="4767247"/>
            <a:ext cx="1313180" cy="338554"/>
          </a:xfrm>
          <a:prstGeom prst="rect">
            <a:avLst/>
          </a:prstGeom>
          <a:noFill/>
        </p:spPr>
        <p:txBody>
          <a:bodyPr wrap="none" rtlCol="0">
            <a:spAutoFit/>
          </a:bodyPr>
          <a:lstStyle/>
          <a:p>
            <a:r>
              <a:rPr lang="en-SE" sz="1600" dirty="0">
                <a:latin typeface="Helvetica Neue" panose="02000503000000020004" pitchFamily="2" charset="0"/>
                <a:ea typeface="Helvetica Neue" panose="02000503000000020004" pitchFamily="2" charset="0"/>
                <a:cs typeface="Helvetica Neue" panose="02000503000000020004" pitchFamily="2" charset="0"/>
              </a:rPr>
              <a:t>Modification</a:t>
            </a:r>
          </a:p>
        </p:txBody>
      </p:sp>
      <p:sp>
        <p:nvSpPr>
          <p:cNvPr id="12" name="Down Arrow 11">
            <a:extLst>
              <a:ext uri="{FF2B5EF4-FFF2-40B4-BE49-F238E27FC236}">
                <a16:creationId xmlns:a16="http://schemas.microsoft.com/office/drawing/2014/main" id="{140259B0-045C-9741-910E-CE6DC7E52EF2}"/>
              </a:ext>
            </a:extLst>
          </p:cNvPr>
          <p:cNvSpPr/>
          <p:nvPr/>
        </p:nvSpPr>
        <p:spPr>
          <a:xfrm>
            <a:off x="9726858" y="1662841"/>
            <a:ext cx="251329" cy="5868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3" name="Down Arrow 12">
            <a:extLst>
              <a:ext uri="{FF2B5EF4-FFF2-40B4-BE49-F238E27FC236}">
                <a16:creationId xmlns:a16="http://schemas.microsoft.com/office/drawing/2014/main" id="{61A8BC99-9743-0645-A408-8DC44DB59C6D}"/>
              </a:ext>
            </a:extLst>
          </p:cNvPr>
          <p:cNvSpPr/>
          <p:nvPr/>
        </p:nvSpPr>
        <p:spPr>
          <a:xfrm>
            <a:off x="9716809" y="3158154"/>
            <a:ext cx="251329" cy="5868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14" name="Down Arrow 13">
            <a:extLst>
              <a:ext uri="{FF2B5EF4-FFF2-40B4-BE49-F238E27FC236}">
                <a16:creationId xmlns:a16="http://schemas.microsoft.com/office/drawing/2014/main" id="{AFC3A09A-1E70-1643-8E98-7C81E998D239}"/>
              </a:ext>
            </a:extLst>
          </p:cNvPr>
          <p:cNvSpPr/>
          <p:nvPr/>
        </p:nvSpPr>
        <p:spPr>
          <a:xfrm>
            <a:off x="9730179" y="4679734"/>
            <a:ext cx="251329" cy="58689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p>
        </p:txBody>
      </p:sp>
      <p:cxnSp>
        <p:nvCxnSpPr>
          <p:cNvPr id="16" name="Straight Connector 15">
            <a:extLst>
              <a:ext uri="{FF2B5EF4-FFF2-40B4-BE49-F238E27FC236}">
                <a16:creationId xmlns:a16="http://schemas.microsoft.com/office/drawing/2014/main" id="{78D054A5-7BB5-414E-BF09-8E18E602CC0C}"/>
              </a:ext>
            </a:extLst>
          </p:cNvPr>
          <p:cNvCxnSpPr/>
          <p:nvPr/>
        </p:nvCxnSpPr>
        <p:spPr>
          <a:xfrm flipH="1">
            <a:off x="7178565" y="1316963"/>
            <a:ext cx="1776248"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C38847-6F14-9C42-8EC6-33979F1FE142}"/>
              </a:ext>
            </a:extLst>
          </p:cNvPr>
          <p:cNvCxnSpPr/>
          <p:nvPr/>
        </p:nvCxnSpPr>
        <p:spPr>
          <a:xfrm flipH="1">
            <a:off x="7178565" y="2673827"/>
            <a:ext cx="1776248"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918F1E3-6418-FF43-9EA2-62AC9F084756}"/>
              </a:ext>
            </a:extLst>
          </p:cNvPr>
          <p:cNvCxnSpPr/>
          <p:nvPr/>
        </p:nvCxnSpPr>
        <p:spPr>
          <a:xfrm flipH="1">
            <a:off x="7178565" y="4175606"/>
            <a:ext cx="1776248"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EF26DB-CE77-274E-BF97-4EF059D9F30E}"/>
              </a:ext>
            </a:extLst>
          </p:cNvPr>
          <p:cNvCxnSpPr/>
          <p:nvPr/>
        </p:nvCxnSpPr>
        <p:spPr>
          <a:xfrm flipH="1">
            <a:off x="7178565" y="5644605"/>
            <a:ext cx="1776248" cy="0"/>
          </a:xfrm>
          <a:prstGeom prst="line">
            <a:avLst/>
          </a:prstGeom>
          <a:ln w="28575">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53D079D-B0BE-2D41-804D-505523C298B2}"/>
              </a:ext>
            </a:extLst>
          </p:cNvPr>
          <p:cNvSpPr txBox="1"/>
          <p:nvPr/>
        </p:nvSpPr>
        <p:spPr>
          <a:xfrm>
            <a:off x="5402317" y="951495"/>
            <a:ext cx="1776248" cy="830997"/>
          </a:xfrm>
          <a:prstGeom prst="rect">
            <a:avLst/>
          </a:prstGeom>
          <a:noFill/>
        </p:spPr>
        <p:txBody>
          <a:bodyPr wrap="square" rtlCol="0">
            <a:spAutoFit/>
          </a:bodyPr>
          <a:lstStyle/>
          <a:p>
            <a:pPr algn="ctr"/>
            <a:r>
              <a:rPr lang="en-SE" sz="1600" dirty="0">
                <a:latin typeface="Helvetica Neue" panose="02000503000000020004" pitchFamily="2" charset="0"/>
                <a:ea typeface="Helvetica Neue" panose="02000503000000020004" pitchFamily="2" charset="0"/>
                <a:cs typeface="Helvetica Neue" panose="02000503000000020004" pitchFamily="2" charset="0"/>
              </a:rPr>
              <a:t>Transcriptional and gene regulation</a:t>
            </a:r>
          </a:p>
        </p:txBody>
      </p:sp>
      <p:sp>
        <p:nvSpPr>
          <p:cNvPr id="21" name="TextBox 20">
            <a:extLst>
              <a:ext uri="{FF2B5EF4-FFF2-40B4-BE49-F238E27FC236}">
                <a16:creationId xmlns:a16="http://schemas.microsoft.com/office/drawing/2014/main" id="{F802892C-4507-9C45-AAB2-535D1BE16E23}"/>
              </a:ext>
            </a:extLst>
          </p:cNvPr>
          <p:cNvSpPr txBox="1"/>
          <p:nvPr/>
        </p:nvSpPr>
        <p:spPr>
          <a:xfrm>
            <a:off x="5402317" y="2272470"/>
            <a:ext cx="1776248" cy="830997"/>
          </a:xfrm>
          <a:prstGeom prst="rect">
            <a:avLst/>
          </a:prstGeom>
          <a:noFill/>
        </p:spPr>
        <p:txBody>
          <a:bodyPr wrap="square" rtlCol="0">
            <a:spAutoFit/>
          </a:bodyPr>
          <a:lstStyle/>
          <a:p>
            <a:pPr algn="ctr"/>
            <a:r>
              <a:rPr lang="en-SE" sz="1600" dirty="0">
                <a:latin typeface="Helvetica Neue" panose="02000503000000020004" pitchFamily="2" charset="0"/>
                <a:ea typeface="Helvetica Neue" panose="02000503000000020004" pitchFamily="2" charset="0"/>
                <a:cs typeface="Helvetica Neue" panose="02000503000000020004" pitchFamily="2" charset="0"/>
              </a:rPr>
              <a:t>Post-transcriptional gene regulation</a:t>
            </a:r>
          </a:p>
        </p:txBody>
      </p:sp>
      <p:sp>
        <p:nvSpPr>
          <p:cNvPr id="22" name="TextBox 21">
            <a:extLst>
              <a:ext uri="{FF2B5EF4-FFF2-40B4-BE49-F238E27FC236}">
                <a16:creationId xmlns:a16="http://schemas.microsoft.com/office/drawing/2014/main" id="{DFF27A2F-D884-8A48-AED3-D60F6DEE9BBE}"/>
              </a:ext>
            </a:extLst>
          </p:cNvPr>
          <p:cNvSpPr txBox="1"/>
          <p:nvPr/>
        </p:nvSpPr>
        <p:spPr>
          <a:xfrm>
            <a:off x="5392570" y="3745053"/>
            <a:ext cx="1776248" cy="830997"/>
          </a:xfrm>
          <a:prstGeom prst="rect">
            <a:avLst/>
          </a:prstGeom>
          <a:noFill/>
        </p:spPr>
        <p:txBody>
          <a:bodyPr wrap="square" rtlCol="0">
            <a:spAutoFit/>
          </a:bodyPr>
          <a:lstStyle/>
          <a:p>
            <a:pPr algn="ctr"/>
            <a:r>
              <a:rPr lang="en-SE" sz="1600" dirty="0">
                <a:latin typeface="Helvetica Neue" panose="02000503000000020004" pitchFamily="2" charset="0"/>
                <a:ea typeface="Helvetica Neue" panose="02000503000000020004" pitchFamily="2" charset="0"/>
                <a:cs typeface="Helvetica Neue" panose="02000503000000020004" pitchFamily="2" charset="0"/>
              </a:rPr>
              <a:t>Protein and signaling networks</a:t>
            </a:r>
          </a:p>
        </p:txBody>
      </p:sp>
      <p:sp>
        <p:nvSpPr>
          <p:cNvPr id="23" name="TextBox 22">
            <a:extLst>
              <a:ext uri="{FF2B5EF4-FFF2-40B4-BE49-F238E27FC236}">
                <a16:creationId xmlns:a16="http://schemas.microsoft.com/office/drawing/2014/main" id="{53477BCB-BE4E-4B44-B4B9-899E882DFCF4}"/>
              </a:ext>
            </a:extLst>
          </p:cNvPr>
          <p:cNvSpPr txBox="1"/>
          <p:nvPr/>
        </p:nvSpPr>
        <p:spPr>
          <a:xfrm>
            <a:off x="5402317" y="5352217"/>
            <a:ext cx="1776248" cy="584775"/>
          </a:xfrm>
          <a:prstGeom prst="rect">
            <a:avLst/>
          </a:prstGeom>
          <a:noFill/>
        </p:spPr>
        <p:txBody>
          <a:bodyPr wrap="square" rtlCol="0">
            <a:spAutoFit/>
          </a:bodyPr>
          <a:lstStyle/>
          <a:p>
            <a:pPr algn="ctr"/>
            <a:r>
              <a:rPr lang="en-SE" sz="1600" dirty="0">
                <a:latin typeface="Helvetica Neue" panose="02000503000000020004" pitchFamily="2" charset="0"/>
                <a:ea typeface="Helvetica Neue" panose="02000503000000020004" pitchFamily="2" charset="0"/>
                <a:cs typeface="Helvetica Neue" panose="02000503000000020004" pitchFamily="2" charset="0"/>
              </a:rPr>
              <a:t>Metabolic networks</a:t>
            </a:r>
          </a:p>
        </p:txBody>
      </p:sp>
      <p:sp>
        <p:nvSpPr>
          <p:cNvPr id="26" name="Title 1">
            <a:extLst>
              <a:ext uri="{FF2B5EF4-FFF2-40B4-BE49-F238E27FC236}">
                <a16:creationId xmlns:a16="http://schemas.microsoft.com/office/drawing/2014/main" id="{CCB066F8-4922-8641-B704-4DB4BCE8C566}"/>
              </a:ext>
            </a:extLst>
          </p:cNvPr>
          <p:cNvSpPr txBox="1">
            <a:spLocks/>
          </p:cNvSpPr>
          <p:nvPr/>
        </p:nvSpPr>
        <p:spPr>
          <a:xfrm>
            <a:off x="592008" y="2910486"/>
            <a:ext cx="5110656"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SE" sz="4000" spc="300" dirty="0">
                <a:solidFill>
                  <a:schemeClr val="bg1"/>
                </a:solidFill>
                <a:latin typeface="Helvetica Neue" panose="02000503000000020004" pitchFamily="2" charset="0"/>
                <a:ea typeface="Helvetica Neue" panose="02000503000000020004" pitchFamily="2" charset="0"/>
                <a:cs typeface="Helvetica Neue" panose="02000503000000020004" pitchFamily="2" charset="0"/>
              </a:rPr>
              <a:t>Bioinformatics</a:t>
            </a:r>
          </a:p>
        </p:txBody>
      </p:sp>
      <p:sp>
        <p:nvSpPr>
          <p:cNvPr id="27" name="Arc 26">
            <a:extLst>
              <a:ext uri="{FF2B5EF4-FFF2-40B4-BE49-F238E27FC236}">
                <a16:creationId xmlns:a16="http://schemas.microsoft.com/office/drawing/2014/main" id="{0022573C-156D-C043-A8F0-72B92491938E}"/>
              </a:ext>
            </a:extLst>
          </p:cNvPr>
          <p:cNvSpPr/>
          <p:nvPr/>
        </p:nvSpPr>
        <p:spPr>
          <a:xfrm rot="11012827">
            <a:off x="-545445" y="1468860"/>
            <a:ext cx="3404858" cy="3613237"/>
          </a:xfrm>
          <a:prstGeom prst="arc">
            <a:avLst>
              <a:gd name="adj1" fmla="val 12032143"/>
              <a:gd name="adj2" fmla="val 0"/>
            </a:avLst>
          </a:prstGeom>
          <a:ln w="76200" cap="flat" cmpd="sng" algn="ctr">
            <a:solidFill>
              <a:schemeClr val="accent4"/>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SE"/>
          </a:p>
        </p:txBody>
      </p:sp>
    </p:spTree>
    <p:extLst>
      <p:ext uri="{BB962C8B-B14F-4D97-AF65-F5344CB8AC3E}">
        <p14:creationId xmlns:p14="http://schemas.microsoft.com/office/powerpoint/2010/main" val="2507362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9EC61-A341-A74C-BE5B-6874F9F25BDE}"/>
              </a:ext>
            </a:extLst>
          </p:cNvPr>
          <p:cNvSpPr>
            <a:spLocks noGrp="1"/>
          </p:cNvSpPr>
          <p:nvPr>
            <p:ph type="title"/>
          </p:nvPr>
        </p:nvSpPr>
        <p:spPr/>
        <p:txBody>
          <a:bodyPr/>
          <a:lstStyle/>
          <a:p>
            <a:r>
              <a:rPr lang="en-SE"/>
              <a:t>Bioinformatics in the UniStem center</a:t>
            </a:r>
            <a:endParaRPr lang="en-SE" dirty="0"/>
          </a:p>
        </p:txBody>
      </p:sp>
      <p:sp>
        <p:nvSpPr>
          <p:cNvPr id="3" name="Content Placeholder 2">
            <a:extLst>
              <a:ext uri="{FF2B5EF4-FFF2-40B4-BE49-F238E27FC236}">
                <a16:creationId xmlns:a16="http://schemas.microsoft.com/office/drawing/2014/main" id="{08056090-92C6-BA4E-90EC-D3675643919C}"/>
              </a:ext>
            </a:extLst>
          </p:cNvPr>
          <p:cNvSpPr>
            <a:spLocks noGrp="1"/>
          </p:cNvSpPr>
          <p:nvPr>
            <p:ph idx="1"/>
          </p:nvPr>
        </p:nvSpPr>
        <p:spPr/>
        <p:txBody>
          <a:bodyPr/>
          <a:lstStyle/>
          <a:p>
            <a:r>
              <a:rPr lang="en-SE" dirty="0"/>
              <a:t>*A bunch of pictures from different experiments?*</a:t>
            </a:r>
          </a:p>
        </p:txBody>
      </p:sp>
    </p:spTree>
    <p:extLst>
      <p:ext uri="{BB962C8B-B14F-4D97-AF65-F5344CB8AC3E}">
        <p14:creationId xmlns:p14="http://schemas.microsoft.com/office/powerpoint/2010/main" val="30262117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4E32FB-C7B1-144A-BA65-A8EA1EA14FC0}"/>
              </a:ext>
            </a:extLst>
          </p:cNvPr>
          <p:cNvSpPr>
            <a:spLocks noGrp="1"/>
          </p:cNvSpPr>
          <p:nvPr>
            <p:ph type="title"/>
          </p:nvPr>
        </p:nvSpPr>
        <p:spPr>
          <a:xfrm>
            <a:off x="589560" y="856180"/>
            <a:ext cx="4560584" cy="1128068"/>
          </a:xfrm>
        </p:spPr>
        <p:txBody>
          <a:bodyPr anchor="ctr">
            <a:normAutofit/>
          </a:bodyPr>
          <a:lstStyle/>
          <a:p>
            <a:r>
              <a:rPr lang="en-SE" sz="4000" spc="300">
                <a:latin typeface="Helvetica Neue" panose="02000503000000020004" pitchFamily="2" charset="0"/>
                <a:ea typeface="Helvetica Neue" panose="02000503000000020004" pitchFamily="2" charset="0"/>
                <a:cs typeface="Helvetica Neue" panose="02000503000000020004" pitchFamily="2" charset="0"/>
              </a:rPr>
              <a:t>Our work</a:t>
            </a:r>
          </a:p>
        </p:txBody>
      </p:sp>
      <p:grpSp>
        <p:nvGrpSpPr>
          <p:cNvPr id="11" name="Group 1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2" name="Rectangle 1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167BCAB-9D32-FD4F-916F-DE1B3EC9A17D}"/>
              </a:ext>
            </a:extLst>
          </p:cNvPr>
          <p:cNvSpPr>
            <a:spLocks noGrp="1"/>
          </p:cNvSpPr>
          <p:nvPr>
            <p:ph idx="1"/>
          </p:nvPr>
        </p:nvSpPr>
        <p:spPr>
          <a:xfrm>
            <a:off x="590719" y="2330505"/>
            <a:ext cx="4559425" cy="3979585"/>
          </a:xfrm>
        </p:spPr>
        <p:txBody>
          <a:bodyPr anchor="ctr">
            <a:normAutofit/>
          </a:bodyPr>
          <a:lstStyle/>
          <a:p>
            <a:pPr marL="0" indent="0">
              <a:lnSpc>
                <a:spcPct val="150000"/>
              </a:lnSpc>
              <a:buNone/>
            </a:pPr>
            <a:r>
              <a:rPr lang="en-SE" sz="2400" dirty="0">
                <a:latin typeface="Helvetica Neue" panose="02000503000000020004" pitchFamily="2" charset="0"/>
                <a:ea typeface="Helvetica Neue" panose="02000503000000020004" pitchFamily="2" charset="0"/>
                <a:cs typeface="Helvetica Neue" panose="02000503000000020004" pitchFamily="2" charset="0"/>
              </a:rPr>
              <a:t>Input: A bunch of reads</a:t>
            </a:r>
          </a:p>
          <a:p>
            <a:pPr>
              <a:lnSpc>
                <a:spcPct val="150000"/>
              </a:lnSpc>
            </a:pPr>
            <a:r>
              <a:rPr lang="en-SE" sz="2400" dirty="0">
                <a:latin typeface="Helvetica Neue" panose="02000503000000020004" pitchFamily="2" charset="0"/>
                <a:ea typeface="Helvetica Neue" panose="02000503000000020004" pitchFamily="2" charset="0"/>
                <a:cs typeface="Helvetica Neue" panose="02000503000000020004" pitchFamily="2" charset="0"/>
              </a:rPr>
              <a:t>Programming languages</a:t>
            </a:r>
          </a:p>
          <a:p>
            <a:pPr lvl="1">
              <a:lnSpc>
                <a:spcPct val="150000"/>
              </a:lnSpc>
            </a:pPr>
            <a:r>
              <a:rPr lang="en-SE" b="1" dirty="0">
                <a:latin typeface="Helvetica Neue" panose="02000503000000020004" pitchFamily="2" charset="0"/>
                <a:ea typeface="Helvetica Neue" panose="02000503000000020004" pitchFamily="2" charset="0"/>
                <a:cs typeface="Helvetica Neue" panose="02000503000000020004" pitchFamily="2" charset="0"/>
              </a:rPr>
              <a:t>Python, R, perl</a:t>
            </a:r>
            <a:r>
              <a:rPr lang="en-SE" dirty="0">
                <a:latin typeface="Helvetica Neue" panose="02000503000000020004" pitchFamily="2" charset="0"/>
                <a:ea typeface="Helvetica Neue" panose="02000503000000020004" pitchFamily="2" charset="0"/>
                <a:cs typeface="Helvetica Neue" panose="02000503000000020004" pitchFamily="2" charset="0"/>
              </a:rPr>
              <a:t>, Java, C, C++, C#...</a:t>
            </a:r>
            <a:endParaRPr lang="en-SE" sz="2400" dirty="0">
              <a:latin typeface="Helvetica Neue" panose="02000503000000020004" pitchFamily="2" charset="0"/>
              <a:ea typeface="Helvetica Neue" panose="02000503000000020004" pitchFamily="2" charset="0"/>
              <a:cs typeface="Helvetica Neue" panose="02000503000000020004" pitchFamily="2" charset="0"/>
            </a:endParaRPr>
          </a:p>
          <a:p>
            <a:pPr>
              <a:lnSpc>
                <a:spcPct val="150000"/>
              </a:lnSpc>
            </a:pPr>
            <a:r>
              <a:rPr lang="en-SE" sz="2400" dirty="0">
                <a:latin typeface="Helvetica Neue" panose="02000503000000020004" pitchFamily="2" charset="0"/>
                <a:ea typeface="Helvetica Neue" panose="02000503000000020004" pitchFamily="2" charset="0"/>
                <a:cs typeface="Helvetica Neue" panose="02000503000000020004" pitchFamily="2" charset="0"/>
              </a:rPr>
              <a:t>Why python?</a:t>
            </a:r>
          </a:p>
          <a:p>
            <a:pPr>
              <a:lnSpc>
                <a:spcPct val="150000"/>
              </a:lnSpc>
            </a:pPr>
            <a:endParaRPr lang="en-SE" sz="2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 name="Rectangle 1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41955586-D8EB-0E4E-A1F3-14F028A4FDAC}"/>
              </a:ext>
            </a:extLst>
          </p:cNvPr>
          <p:cNvPicPr>
            <a:picLocks noChangeAspect="1"/>
          </p:cNvPicPr>
          <p:nvPr/>
        </p:nvPicPr>
        <p:blipFill>
          <a:blip r:embed="rId2"/>
          <a:stretch>
            <a:fillRect/>
          </a:stretch>
        </p:blipFill>
        <p:spPr>
          <a:xfrm>
            <a:off x="6740586" y="1380998"/>
            <a:ext cx="4095368" cy="4095368"/>
          </a:xfrm>
          <a:prstGeom prst="rect">
            <a:avLst/>
          </a:prstGeom>
        </p:spPr>
      </p:pic>
    </p:spTree>
    <p:extLst>
      <p:ext uri="{BB962C8B-B14F-4D97-AF65-F5344CB8AC3E}">
        <p14:creationId xmlns:p14="http://schemas.microsoft.com/office/powerpoint/2010/main" val="882639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TotalTime>
  <Words>802</Words>
  <Application>Microsoft Macintosh PowerPoint</Application>
  <PresentationFormat>Widescreen</PresentationFormat>
  <Paragraphs>175</Paragraphs>
  <Slides>21</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Andale Mono</vt:lpstr>
      <vt:lpstr>Arial</vt:lpstr>
      <vt:lpstr>Calibri</vt:lpstr>
      <vt:lpstr>Calibri Light</vt:lpstr>
      <vt:lpstr>Helvetica Neue</vt:lpstr>
      <vt:lpstr>Office Theme</vt:lpstr>
      <vt:lpstr>The code of life</vt:lpstr>
      <vt:lpstr>PowerPoint Presentation</vt:lpstr>
      <vt:lpstr>The human genome</vt:lpstr>
      <vt:lpstr>Sequencing machines  Nanopore</vt:lpstr>
      <vt:lpstr>How do you find changes in a 3,234,830,000 bp long sequence?</vt:lpstr>
      <vt:lpstr>Bioinformatics</vt:lpstr>
      <vt:lpstr>PowerPoint Presentation</vt:lpstr>
      <vt:lpstr>Bioinformatics in the UniStem center</vt:lpstr>
      <vt:lpstr>Our work</vt:lpstr>
      <vt:lpstr>Intro to python variables</vt:lpstr>
      <vt:lpstr>Intro to python functions</vt:lpstr>
      <vt:lpstr>Intro to python conditions</vt:lpstr>
      <vt:lpstr>Intro to python loops</vt:lpstr>
      <vt:lpstr>Exercise</vt:lpstr>
      <vt:lpstr>GC content</vt:lpstr>
      <vt:lpstr>Motif find</vt:lpstr>
      <vt:lpstr>K-mers</vt:lpstr>
      <vt:lpstr>K-mers</vt:lpstr>
      <vt:lpstr>BLAST</vt:lpstr>
      <vt:lpstr>Extra exercise</vt:lpstr>
      <vt:lpstr>Intro to python dictionaries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code of life</dc:title>
  <dc:creator>Raquel Garza</dc:creator>
  <cp:lastModifiedBy>Raquel Garza</cp:lastModifiedBy>
  <cp:revision>3</cp:revision>
  <dcterms:created xsi:type="dcterms:W3CDTF">2020-03-03T14:59:58Z</dcterms:created>
  <dcterms:modified xsi:type="dcterms:W3CDTF">2020-03-03T15:21:25Z</dcterms:modified>
</cp:coreProperties>
</file>